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6"/>
  </p:notesMasterIdLst>
  <p:handoutMasterIdLst>
    <p:handoutMasterId r:id="rId37"/>
  </p:handoutMasterIdLst>
  <p:sldIdLst>
    <p:sldId id="298" r:id="rId2"/>
    <p:sldId id="272" r:id="rId3"/>
    <p:sldId id="354" r:id="rId4"/>
    <p:sldId id="341" r:id="rId5"/>
    <p:sldId id="345" r:id="rId6"/>
    <p:sldId id="326" r:id="rId7"/>
    <p:sldId id="323" r:id="rId8"/>
    <p:sldId id="324" r:id="rId9"/>
    <p:sldId id="325" r:id="rId10"/>
    <p:sldId id="322" r:id="rId11"/>
    <p:sldId id="327" r:id="rId12"/>
    <p:sldId id="282" r:id="rId13"/>
    <p:sldId id="347" r:id="rId14"/>
    <p:sldId id="353" r:id="rId15"/>
    <p:sldId id="355" r:id="rId16"/>
    <p:sldId id="361" r:id="rId17"/>
    <p:sldId id="357" r:id="rId18"/>
    <p:sldId id="358" r:id="rId19"/>
    <p:sldId id="359" r:id="rId20"/>
    <p:sldId id="360" r:id="rId21"/>
    <p:sldId id="371" r:id="rId22"/>
    <p:sldId id="348" r:id="rId23"/>
    <p:sldId id="364" r:id="rId24"/>
    <p:sldId id="460" r:id="rId25"/>
    <p:sldId id="462" r:id="rId26"/>
    <p:sldId id="461" r:id="rId27"/>
    <p:sldId id="365" r:id="rId28"/>
    <p:sldId id="368" r:id="rId29"/>
    <p:sldId id="369" r:id="rId30"/>
    <p:sldId id="370" r:id="rId31"/>
    <p:sldId id="346" r:id="rId32"/>
    <p:sldId id="342" r:id="rId33"/>
    <p:sldId id="343" r:id="rId34"/>
    <p:sldId id="315"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wner" initials="" lastIdx="0" clrIdx="0"/>
  <p:cmAuthor id="1" name="Henning Olesen" initials="HO"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0B6316-2C32-4DE7-80D7-C3858DF6201D}" v="10" dt="2024-03-24T06:45:11.749"/>
  </p1510:revLst>
</p1510:revInfo>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03" autoAdjust="0"/>
    <p:restoredTop sz="94719" autoAdjust="0"/>
  </p:normalViewPr>
  <p:slideViewPr>
    <p:cSldViewPr>
      <p:cViewPr varScale="1">
        <p:scale>
          <a:sx n="93" d="100"/>
          <a:sy n="93" d="100"/>
        </p:scale>
        <p:origin x="1576" y="8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weta Mamidwar" userId="b50a2e85f0012133" providerId="LiveId" clId="{540B6316-2C32-4DE7-80D7-C3858DF6201D}"/>
    <pc:docChg chg="undo custSel addSld delSld modSld">
      <pc:chgData name="Shweta Mamidwar" userId="b50a2e85f0012133" providerId="LiveId" clId="{540B6316-2C32-4DE7-80D7-C3858DF6201D}" dt="2024-03-24T06:45:34.512" v="237" actId="27636"/>
      <pc:docMkLst>
        <pc:docMk/>
      </pc:docMkLst>
      <pc:sldChg chg="modSp mod">
        <pc:chgData name="Shweta Mamidwar" userId="b50a2e85f0012133" providerId="LiveId" clId="{540B6316-2C32-4DE7-80D7-C3858DF6201D}" dt="2024-03-24T06:45:34.512" v="237" actId="27636"/>
        <pc:sldMkLst>
          <pc:docMk/>
          <pc:sldMk cId="0" sldId="272"/>
        </pc:sldMkLst>
        <pc:spChg chg="mod">
          <ac:chgData name="Shweta Mamidwar" userId="b50a2e85f0012133" providerId="LiveId" clId="{540B6316-2C32-4DE7-80D7-C3858DF6201D}" dt="2024-03-24T06:45:34.512" v="237" actId="27636"/>
          <ac:spMkLst>
            <pc:docMk/>
            <pc:sldMk cId="0" sldId="272"/>
            <ac:spMk id="3" creationId="{00000000-0000-0000-0000-000000000000}"/>
          </ac:spMkLst>
        </pc:spChg>
      </pc:sldChg>
      <pc:sldChg chg="modSp mod">
        <pc:chgData name="Shweta Mamidwar" userId="b50a2e85f0012133" providerId="LiveId" clId="{540B6316-2C32-4DE7-80D7-C3858DF6201D}" dt="2024-03-24T05:53:18.864" v="4" actId="20577"/>
        <pc:sldMkLst>
          <pc:docMk/>
          <pc:sldMk cId="0" sldId="298"/>
        </pc:sldMkLst>
        <pc:spChg chg="mod">
          <ac:chgData name="Shweta Mamidwar" userId="b50a2e85f0012133" providerId="LiveId" clId="{540B6316-2C32-4DE7-80D7-C3858DF6201D}" dt="2024-03-24T05:53:10.576" v="3" actId="27636"/>
          <ac:spMkLst>
            <pc:docMk/>
            <pc:sldMk cId="0" sldId="298"/>
            <ac:spMk id="88" creationId="{00000000-0000-0000-0000-000000000000}"/>
          </ac:spMkLst>
        </pc:spChg>
        <pc:spChg chg="mod">
          <ac:chgData name="Shweta Mamidwar" userId="b50a2e85f0012133" providerId="LiveId" clId="{540B6316-2C32-4DE7-80D7-C3858DF6201D}" dt="2024-03-24T05:53:18.864" v="4" actId="20577"/>
          <ac:spMkLst>
            <pc:docMk/>
            <pc:sldMk cId="0" sldId="298"/>
            <ac:spMk id="90" creationId="{00000000-0000-0000-0000-000000000000}"/>
          </ac:spMkLst>
        </pc:spChg>
      </pc:sldChg>
      <pc:sldChg chg="modSp mod">
        <pc:chgData name="Shweta Mamidwar" userId="b50a2e85f0012133" providerId="LiveId" clId="{540B6316-2C32-4DE7-80D7-C3858DF6201D}" dt="2024-03-24T05:53:36.218" v="12" actId="20577"/>
        <pc:sldMkLst>
          <pc:docMk/>
          <pc:sldMk cId="0" sldId="341"/>
        </pc:sldMkLst>
        <pc:spChg chg="mod">
          <ac:chgData name="Shweta Mamidwar" userId="b50a2e85f0012133" providerId="LiveId" clId="{540B6316-2C32-4DE7-80D7-C3858DF6201D}" dt="2024-03-24T05:53:36.218" v="12" actId="20577"/>
          <ac:spMkLst>
            <pc:docMk/>
            <pc:sldMk cId="0" sldId="341"/>
            <ac:spMk id="3" creationId="{00000000-0000-0000-0000-000000000000}"/>
          </ac:spMkLst>
        </pc:spChg>
      </pc:sldChg>
      <pc:sldChg chg="add">
        <pc:chgData name="Shweta Mamidwar" userId="b50a2e85f0012133" providerId="LiveId" clId="{540B6316-2C32-4DE7-80D7-C3858DF6201D}" dt="2024-03-24T06:22:05.317" v="104"/>
        <pc:sldMkLst>
          <pc:docMk/>
          <pc:sldMk cId="0" sldId="348"/>
        </pc:sldMkLst>
      </pc:sldChg>
      <pc:sldChg chg="del">
        <pc:chgData name="Shweta Mamidwar" userId="b50a2e85f0012133" providerId="LiveId" clId="{540B6316-2C32-4DE7-80D7-C3858DF6201D}" dt="2024-03-24T06:39:24.622" v="193" actId="47"/>
        <pc:sldMkLst>
          <pc:docMk/>
          <pc:sldMk cId="0" sldId="350"/>
        </pc:sldMkLst>
      </pc:sldChg>
      <pc:sldChg chg="del">
        <pc:chgData name="Shweta Mamidwar" userId="b50a2e85f0012133" providerId="LiveId" clId="{540B6316-2C32-4DE7-80D7-C3858DF6201D}" dt="2024-03-24T06:39:24.804" v="194" actId="47"/>
        <pc:sldMkLst>
          <pc:docMk/>
          <pc:sldMk cId="0" sldId="351"/>
        </pc:sldMkLst>
      </pc:sldChg>
      <pc:sldChg chg="del">
        <pc:chgData name="Shweta Mamidwar" userId="b50a2e85f0012133" providerId="LiveId" clId="{540B6316-2C32-4DE7-80D7-C3858DF6201D}" dt="2024-03-24T06:39:26.560" v="195" actId="47"/>
        <pc:sldMkLst>
          <pc:docMk/>
          <pc:sldMk cId="0" sldId="352"/>
        </pc:sldMkLst>
      </pc:sldChg>
      <pc:sldChg chg="delSp del mod">
        <pc:chgData name="Shweta Mamidwar" userId="b50a2e85f0012133" providerId="LiveId" clId="{540B6316-2C32-4DE7-80D7-C3858DF6201D}" dt="2024-03-24T06:39:11.620" v="192" actId="47"/>
        <pc:sldMkLst>
          <pc:docMk/>
          <pc:sldMk cId="0" sldId="356"/>
        </pc:sldMkLst>
        <pc:picChg chg="del">
          <ac:chgData name="Shweta Mamidwar" userId="b50a2e85f0012133" providerId="LiveId" clId="{540B6316-2C32-4DE7-80D7-C3858DF6201D}" dt="2024-03-24T05:54:36.660" v="13" actId="478"/>
          <ac:picMkLst>
            <pc:docMk/>
            <pc:sldMk cId="0" sldId="356"/>
            <ac:picMk id="2050" creationId="{00000000-0000-0000-0000-000000000000}"/>
          </ac:picMkLst>
        </pc:picChg>
        <pc:picChg chg="del">
          <ac:chgData name="Shweta Mamidwar" userId="b50a2e85f0012133" providerId="LiveId" clId="{540B6316-2C32-4DE7-80D7-C3858DF6201D}" dt="2024-03-24T05:54:37.794" v="14" actId="478"/>
          <ac:picMkLst>
            <pc:docMk/>
            <pc:sldMk cId="0" sldId="356"/>
            <ac:picMk id="2051" creationId="{00000000-0000-0000-0000-000000000000}"/>
          </ac:picMkLst>
        </pc:picChg>
        <pc:picChg chg="del">
          <ac:chgData name="Shweta Mamidwar" userId="b50a2e85f0012133" providerId="LiveId" clId="{540B6316-2C32-4DE7-80D7-C3858DF6201D}" dt="2024-03-24T05:54:41.463" v="15" actId="478"/>
          <ac:picMkLst>
            <pc:docMk/>
            <pc:sldMk cId="0" sldId="356"/>
            <ac:picMk id="2052" creationId="{00000000-0000-0000-0000-000000000000}"/>
          </ac:picMkLst>
        </pc:picChg>
      </pc:sldChg>
      <pc:sldChg chg="del">
        <pc:chgData name="Shweta Mamidwar" userId="b50a2e85f0012133" providerId="LiveId" clId="{540B6316-2C32-4DE7-80D7-C3858DF6201D}" dt="2024-03-24T06:22:01.807" v="102" actId="47"/>
        <pc:sldMkLst>
          <pc:docMk/>
          <pc:sldMk cId="0" sldId="362"/>
        </pc:sldMkLst>
      </pc:sldChg>
      <pc:sldChg chg="del">
        <pc:chgData name="Shweta Mamidwar" userId="b50a2e85f0012133" providerId="LiveId" clId="{540B6316-2C32-4DE7-80D7-C3858DF6201D}" dt="2024-03-24T06:22:02.863" v="103" actId="47"/>
        <pc:sldMkLst>
          <pc:docMk/>
          <pc:sldMk cId="0" sldId="363"/>
        </pc:sldMkLst>
      </pc:sldChg>
      <pc:sldChg chg="modSp mod">
        <pc:chgData name="Shweta Mamidwar" userId="b50a2e85f0012133" providerId="LiveId" clId="{540B6316-2C32-4DE7-80D7-C3858DF6201D}" dt="2024-03-24T06:35:05.714" v="160" actId="20577"/>
        <pc:sldMkLst>
          <pc:docMk/>
          <pc:sldMk cId="0" sldId="364"/>
        </pc:sldMkLst>
        <pc:spChg chg="mod">
          <ac:chgData name="Shweta Mamidwar" userId="b50a2e85f0012133" providerId="LiveId" clId="{540B6316-2C32-4DE7-80D7-C3858DF6201D}" dt="2024-03-24T06:35:05.714" v="160" actId="20577"/>
          <ac:spMkLst>
            <pc:docMk/>
            <pc:sldMk cId="0" sldId="364"/>
            <ac:spMk id="3" creationId="{00000000-0000-0000-0000-000000000000}"/>
          </ac:spMkLst>
        </pc:spChg>
      </pc:sldChg>
      <pc:sldChg chg="addSp delSp modSp mod">
        <pc:chgData name="Shweta Mamidwar" userId="b50a2e85f0012133" providerId="LiveId" clId="{540B6316-2C32-4DE7-80D7-C3858DF6201D}" dt="2024-03-24T06:37:14.501" v="190" actId="1076"/>
        <pc:sldMkLst>
          <pc:docMk/>
          <pc:sldMk cId="0" sldId="365"/>
        </pc:sldMkLst>
        <pc:picChg chg="del">
          <ac:chgData name="Shweta Mamidwar" userId="b50a2e85f0012133" providerId="LiveId" clId="{540B6316-2C32-4DE7-80D7-C3858DF6201D}" dt="2024-03-24T05:54:46.156" v="16" actId="478"/>
          <ac:picMkLst>
            <pc:docMk/>
            <pc:sldMk cId="0" sldId="365"/>
            <ac:picMk id="3" creationId="{00000000-0000-0000-0000-000000000000}"/>
          </ac:picMkLst>
        </pc:picChg>
        <pc:picChg chg="del">
          <ac:chgData name="Shweta Mamidwar" userId="b50a2e85f0012133" providerId="LiveId" clId="{540B6316-2C32-4DE7-80D7-C3858DF6201D}" dt="2024-03-24T05:54:47.964" v="17" actId="478"/>
          <ac:picMkLst>
            <pc:docMk/>
            <pc:sldMk cId="0" sldId="365"/>
            <ac:picMk id="4" creationId="{00000000-0000-0000-0000-000000000000}"/>
          </ac:picMkLst>
        </pc:picChg>
        <pc:picChg chg="add mod">
          <ac:chgData name="Shweta Mamidwar" userId="b50a2e85f0012133" providerId="LiveId" clId="{540B6316-2C32-4DE7-80D7-C3858DF6201D}" dt="2024-03-24T06:36:54.507" v="186" actId="1076"/>
          <ac:picMkLst>
            <pc:docMk/>
            <pc:sldMk cId="0" sldId="365"/>
            <ac:picMk id="6" creationId="{F7B633EE-9F2A-0D3C-954B-786504A8F1FC}"/>
          </ac:picMkLst>
        </pc:picChg>
        <pc:picChg chg="add mod">
          <ac:chgData name="Shweta Mamidwar" userId="b50a2e85f0012133" providerId="LiveId" clId="{540B6316-2C32-4DE7-80D7-C3858DF6201D}" dt="2024-03-24T06:37:14.501" v="190" actId="1076"/>
          <ac:picMkLst>
            <pc:docMk/>
            <pc:sldMk cId="0" sldId="365"/>
            <ac:picMk id="10" creationId="{BC3B1243-45C2-D92A-FAFE-E9405C06FEE8}"/>
          </ac:picMkLst>
        </pc:picChg>
      </pc:sldChg>
      <pc:sldChg chg="addSp delSp modSp mod">
        <pc:chgData name="Shweta Mamidwar" userId="b50a2e85f0012133" providerId="LiveId" clId="{540B6316-2C32-4DE7-80D7-C3858DF6201D}" dt="2024-03-24T06:08:01.822" v="94" actId="1076"/>
        <pc:sldMkLst>
          <pc:docMk/>
          <pc:sldMk cId="0" sldId="368"/>
        </pc:sldMkLst>
        <pc:spChg chg="mod">
          <ac:chgData name="Shweta Mamidwar" userId="b50a2e85f0012133" providerId="LiveId" clId="{540B6316-2C32-4DE7-80D7-C3858DF6201D}" dt="2024-03-24T06:08:01.822" v="94" actId="1076"/>
          <ac:spMkLst>
            <pc:docMk/>
            <pc:sldMk cId="0" sldId="368"/>
            <ac:spMk id="8" creationId="{00000000-0000-0000-0000-000000000000}"/>
          </ac:spMkLst>
        </pc:spChg>
        <pc:spChg chg="mod">
          <ac:chgData name="Shweta Mamidwar" userId="b50a2e85f0012133" providerId="LiveId" clId="{540B6316-2C32-4DE7-80D7-C3858DF6201D}" dt="2024-03-24T06:07:53.720" v="93" actId="1076"/>
          <ac:spMkLst>
            <pc:docMk/>
            <pc:sldMk cId="0" sldId="368"/>
            <ac:spMk id="9" creationId="{00000000-0000-0000-0000-000000000000}"/>
          </ac:spMkLst>
        </pc:spChg>
        <pc:picChg chg="add mod">
          <ac:chgData name="Shweta Mamidwar" userId="b50a2e85f0012133" providerId="LiveId" clId="{540B6316-2C32-4DE7-80D7-C3858DF6201D}" dt="2024-03-24T05:55:46.589" v="26" actId="1076"/>
          <ac:picMkLst>
            <pc:docMk/>
            <pc:sldMk cId="0" sldId="368"/>
            <ac:picMk id="4" creationId="{ED2C7DD6-B16E-E998-7160-412D97E7D4FE}"/>
          </ac:picMkLst>
        </pc:picChg>
        <pc:picChg chg="add mod">
          <ac:chgData name="Shweta Mamidwar" userId="b50a2e85f0012133" providerId="LiveId" clId="{540B6316-2C32-4DE7-80D7-C3858DF6201D}" dt="2024-03-24T06:07:46.983" v="92" actId="14100"/>
          <ac:picMkLst>
            <pc:docMk/>
            <pc:sldMk cId="0" sldId="368"/>
            <ac:picMk id="6" creationId="{F8DAC81A-889E-AB49-5248-3ADEF943EB6D}"/>
          </ac:picMkLst>
        </pc:picChg>
        <pc:picChg chg="del">
          <ac:chgData name="Shweta Mamidwar" userId="b50a2e85f0012133" providerId="LiveId" clId="{540B6316-2C32-4DE7-80D7-C3858DF6201D}" dt="2024-03-24T05:54:50.835" v="18" actId="478"/>
          <ac:picMkLst>
            <pc:docMk/>
            <pc:sldMk cId="0" sldId="368"/>
            <ac:picMk id="3074" creationId="{00000000-0000-0000-0000-000000000000}"/>
          </ac:picMkLst>
        </pc:picChg>
        <pc:picChg chg="del">
          <ac:chgData name="Shweta Mamidwar" userId="b50a2e85f0012133" providerId="LiveId" clId="{540B6316-2C32-4DE7-80D7-C3858DF6201D}" dt="2024-03-24T05:54:54.469" v="19" actId="478"/>
          <ac:picMkLst>
            <pc:docMk/>
            <pc:sldMk cId="0" sldId="368"/>
            <ac:picMk id="3075" creationId="{00000000-0000-0000-0000-000000000000}"/>
          </ac:picMkLst>
        </pc:picChg>
      </pc:sldChg>
      <pc:sldChg chg="addSp delSp modSp mod">
        <pc:chgData name="Shweta Mamidwar" userId="b50a2e85f0012133" providerId="LiveId" clId="{540B6316-2C32-4DE7-80D7-C3858DF6201D}" dt="2024-03-24T06:36:06.782" v="182" actId="1076"/>
        <pc:sldMkLst>
          <pc:docMk/>
          <pc:sldMk cId="0" sldId="369"/>
        </pc:sldMkLst>
        <pc:spChg chg="mod">
          <ac:chgData name="Shweta Mamidwar" userId="b50a2e85f0012133" providerId="LiveId" clId="{540B6316-2C32-4DE7-80D7-C3858DF6201D}" dt="2024-03-24T06:36:06.782" v="182" actId="1076"/>
          <ac:spMkLst>
            <pc:docMk/>
            <pc:sldMk cId="0" sldId="369"/>
            <ac:spMk id="8" creationId="{00000000-0000-0000-0000-000000000000}"/>
          </ac:spMkLst>
        </pc:spChg>
        <pc:spChg chg="del">
          <ac:chgData name="Shweta Mamidwar" userId="b50a2e85f0012133" providerId="LiveId" clId="{540B6316-2C32-4DE7-80D7-C3858DF6201D}" dt="2024-03-24T06:35:52.195" v="165" actId="478"/>
          <ac:spMkLst>
            <pc:docMk/>
            <pc:sldMk cId="0" sldId="369"/>
            <ac:spMk id="9" creationId="{00000000-0000-0000-0000-000000000000}"/>
          </ac:spMkLst>
        </pc:spChg>
        <pc:picChg chg="add mod">
          <ac:chgData name="Shweta Mamidwar" userId="b50a2e85f0012133" providerId="LiveId" clId="{540B6316-2C32-4DE7-80D7-C3858DF6201D}" dt="2024-03-24T06:35:21.527" v="161" actId="14100"/>
          <ac:picMkLst>
            <pc:docMk/>
            <pc:sldMk cId="0" sldId="369"/>
            <ac:picMk id="4" creationId="{0DA68B01-8911-9B91-AD2B-4B40291698D1}"/>
          </ac:picMkLst>
        </pc:picChg>
        <pc:picChg chg="add mod">
          <ac:chgData name="Shweta Mamidwar" userId="b50a2e85f0012133" providerId="LiveId" clId="{540B6316-2C32-4DE7-80D7-C3858DF6201D}" dt="2024-03-24T06:35:48.892" v="164" actId="1076"/>
          <ac:picMkLst>
            <pc:docMk/>
            <pc:sldMk cId="0" sldId="369"/>
            <ac:picMk id="6" creationId="{DDCF657D-191A-7A43-D724-4F6CEEE3A1D1}"/>
          </ac:picMkLst>
        </pc:picChg>
        <pc:picChg chg="del">
          <ac:chgData name="Shweta Mamidwar" userId="b50a2e85f0012133" providerId="LiveId" clId="{540B6316-2C32-4DE7-80D7-C3858DF6201D}" dt="2024-03-24T05:54:57.133" v="20" actId="478"/>
          <ac:picMkLst>
            <pc:docMk/>
            <pc:sldMk cId="0" sldId="369"/>
            <ac:picMk id="4098" creationId="{00000000-0000-0000-0000-000000000000}"/>
          </ac:picMkLst>
        </pc:picChg>
        <pc:picChg chg="del">
          <ac:chgData name="Shweta Mamidwar" userId="b50a2e85f0012133" providerId="LiveId" clId="{540B6316-2C32-4DE7-80D7-C3858DF6201D}" dt="2024-03-24T05:54:58.299" v="21" actId="478"/>
          <ac:picMkLst>
            <pc:docMk/>
            <pc:sldMk cId="0" sldId="369"/>
            <ac:picMk id="4099" creationId="{00000000-0000-0000-0000-000000000000}"/>
          </ac:picMkLst>
        </pc:picChg>
      </pc:sldChg>
      <pc:sldChg chg="addSp delSp modSp mod">
        <pc:chgData name="Shweta Mamidwar" userId="b50a2e85f0012133" providerId="LiveId" clId="{540B6316-2C32-4DE7-80D7-C3858DF6201D}" dt="2024-03-24T06:07:22.008" v="90" actId="14100"/>
        <pc:sldMkLst>
          <pc:docMk/>
          <pc:sldMk cId="0" sldId="370"/>
        </pc:sldMkLst>
        <pc:spChg chg="mod">
          <ac:chgData name="Shweta Mamidwar" userId="b50a2e85f0012133" providerId="LiveId" clId="{540B6316-2C32-4DE7-80D7-C3858DF6201D}" dt="2024-03-24T06:05:26.832" v="78" actId="1076"/>
          <ac:spMkLst>
            <pc:docMk/>
            <pc:sldMk cId="0" sldId="370"/>
            <ac:spMk id="8" creationId="{00000000-0000-0000-0000-000000000000}"/>
          </ac:spMkLst>
        </pc:spChg>
        <pc:spChg chg="mod">
          <ac:chgData name="Shweta Mamidwar" userId="b50a2e85f0012133" providerId="LiveId" clId="{540B6316-2C32-4DE7-80D7-C3858DF6201D}" dt="2024-03-24T06:07:22.008" v="90" actId="14100"/>
          <ac:spMkLst>
            <pc:docMk/>
            <pc:sldMk cId="0" sldId="370"/>
            <ac:spMk id="9" creationId="{00000000-0000-0000-0000-000000000000}"/>
          </ac:spMkLst>
        </pc:spChg>
        <pc:picChg chg="add mod">
          <ac:chgData name="Shweta Mamidwar" userId="b50a2e85f0012133" providerId="LiveId" clId="{540B6316-2C32-4DE7-80D7-C3858DF6201D}" dt="2024-03-24T06:06:43.074" v="84" actId="14100"/>
          <ac:picMkLst>
            <pc:docMk/>
            <pc:sldMk cId="0" sldId="370"/>
            <ac:picMk id="4" creationId="{8A5FB5D0-E3A8-D6F9-AEA3-589B32B902F0}"/>
          </ac:picMkLst>
        </pc:picChg>
        <pc:picChg chg="add mod">
          <ac:chgData name="Shweta Mamidwar" userId="b50a2e85f0012133" providerId="LiveId" clId="{540B6316-2C32-4DE7-80D7-C3858DF6201D}" dt="2024-03-24T06:06:54.907" v="86" actId="14100"/>
          <ac:picMkLst>
            <pc:docMk/>
            <pc:sldMk cId="0" sldId="370"/>
            <ac:picMk id="6" creationId="{B68A472F-F841-F9DE-EC55-CB19D12F288C}"/>
          </ac:picMkLst>
        </pc:picChg>
        <pc:picChg chg="del">
          <ac:chgData name="Shweta Mamidwar" userId="b50a2e85f0012133" providerId="LiveId" clId="{540B6316-2C32-4DE7-80D7-C3858DF6201D}" dt="2024-03-24T05:55:00.409" v="22" actId="478"/>
          <ac:picMkLst>
            <pc:docMk/>
            <pc:sldMk cId="0" sldId="370"/>
            <ac:picMk id="5122" creationId="{00000000-0000-0000-0000-000000000000}"/>
          </ac:picMkLst>
        </pc:picChg>
        <pc:picChg chg="del">
          <ac:chgData name="Shweta Mamidwar" userId="b50a2e85f0012133" providerId="LiveId" clId="{540B6316-2C32-4DE7-80D7-C3858DF6201D}" dt="2024-03-24T05:55:02.761" v="23" actId="478"/>
          <ac:picMkLst>
            <pc:docMk/>
            <pc:sldMk cId="0" sldId="370"/>
            <ac:picMk id="5123" creationId="{00000000-0000-0000-0000-000000000000}"/>
          </ac:picMkLst>
        </pc:picChg>
      </pc:sldChg>
      <pc:sldChg chg="modSp add mod">
        <pc:chgData name="Shweta Mamidwar" userId="b50a2e85f0012133" providerId="LiveId" clId="{540B6316-2C32-4DE7-80D7-C3858DF6201D}" dt="2024-03-24T06:34:36.842" v="155" actId="20577"/>
        <pc:sldMkLst>
          <pc:docMk/>
          <pc:sldMk cId="0" sldId="371"/>
        </pc:sldMkLst>
        <pc:spChg chg="mod">
          <ac:chgData name="Shweta Mamidwar" userId="b50a2e85f0012133" providerId="LiveId" clId="{540B6316-2C32-4DE7-80D7-C3858DF6201D}" dt="2024-03-24T06:22:09.865" v="105" actId="14100"/>
          <ac:spMkLst>
            <pc:docMk/>
            <pc:sldMk cId="0" sldId="371"/>
            <ac:spMk id="2" creationId="{00000000-0000-0000-0000-000000000000}"/>
          </ac:spMkLst>
        </pc:spChg>
        <pc:spChg chg="mod">
          <ac:chgData name="Shweta Mamidwar" userId="b50a2e85f0012133" providerId="LiveId" clId="{540B6316-2C32-4DE7-80D7-C3858DF6201D}" dt="2024-03-24T06:34:36.842" v="155" actId="20577"/>
          <ac:spMkLst>
            <pc:docMk/>
            <pc:sldMk cId="0" sldId="371"/>
            <ac:spMk id="3" creationId="{00000000-0000-0000-0000-000000000000}"/>
          </ac:spMkLst>
        </pc:spChg>
      </pc:sldChg>
      <pc:sldChg chg="addSp delSp modSp add mod">
        <pc:chgData name="Shweta Mamidwar" userId="b50a2e85f0012133" providerId="LiveId" clId="{540B6316-2C32-4DE7-80D7-C3858DF6201D}" dt="2024-03-24T06:44:30.891" v="222" actId="1076"/>
        <pc:sldMkLst>
          <pc:docMk/>
          <pc:sldMk cId="0" sldId="460"/>
        </pc:sldMkLst>
        <pc:spChg chg="mod">
          <ac:chgData name="Shweta Mamidwar" userId="b50a2e85f0012133" providerId="LiveId" clId="{540B6316-2C32-4DE7-80D7-C3858DF6201D}" dt="2024-03-24T06:44:01.045" v="217" actId="20577"/>
          <ac:spMkLst>
            <pc:docMk/>
            <pc:sldMk cId="0" sldId="460"/>
            <ac:spMk id="37893" creationId="{1D69CD97-94CA-F0C2-EC41-C525B63A846A}"/>
          </ac:spMkLst>
        </pc:spChg>
        <pc:spChg chg="mod">
          <ac:chgData name="Shweta Mamidwar" userId="b50a2e85f0012133" providerId="LiveId" clId="{540B6316-2C32-4DE7-80D7-C3858DF6201D}" dt="2024-03-24T06:44:19.523" v="220"/>
          <ac:spMkLst>
            <pc:docMk/>
            <pc:sldMk cId="0" sldId="460"/>
            <ac:spMk id="37894" creationId="{AA487264-6875-1D23-CB9D-5D87110FCBC3}"/>
          </ac:spMkLst>
        </pc:spChg>
        <pc:picChg chg="del">
          <ac:chgData name="Shweta Mamidwar" userId="b50a2e85f0012133" providerId="LiveId" clId="{540B6316-2C32-4DE7-80D7-C3858DF6201D}" dt="2024-03-24T06:43:00.864" v="199" actId="478"/>
          <ac:picMkLst>
            <pc:docMk/>
            <pc:sldMk cId="0" sldId="460"/>
            <ac:picMk id="2" creationId="{311F6A6E-670E-9B55-5893-955162493D2C}"/>
          </ac:picMkLst>
        </pc:picChg>
        <pc:picChg chg="del">
          <ac:chgData name="Shweta Mamidwar" userId="b50a2e85f0012133" providerId="LiveId" clId="{540B6316-2C32-4DE7-80D7-C3858DF6201D}" dt="2024-03-24T06:43:02.538" v="200" actId="478"/>
          <ac:picMkLst>
            <pc:docMk/>
            <pc:sldMk cId="0" sldId="460"/>
            <ac:picMk id="4" creationId="{07A5CA50-F6C0-13E3-229F-98EB178DAE58}"/>
          </ac:picMkLst>
        </pc:picChg>
        <pc:picChg chg="add mod">
          <ac:chgData name="Shweta Mamidwar" userId="b50a2e85f0012133" providerId="LiveId" clId="{540B6316-2C32-4DE7-80D7-C3858DF6201D}" dt="2024-03-24T06:43:50.053" v="203" actId="14100"/>
          <ac:picMkLst>
            <pc:docMk/>
            <pc:sldMk cId="0" sldId="460"/>
            <ac:picMk id="5" creationId="{D7DB06C0-75ED-AF12-5EBA-E17958AB84D3}"/>
          </ac:picMkLst>
        </pc:picChg>
        <pc:picChg chg="add mod">
          <ac:chgData name="Shweta Mamidwar" userId="b50a2e85f0012133" providerId="LiveId" clId="{540B6316-2C32-4DE7-80D7-C3858DF6201D}" dt="2024-03-24T06:44:30.891" v="222" actId="1076"/>
          <ac:picMkLst>
            <pc:docMk/>
            <pc:sldMk cId="0" sldId="460"/>
            <ac:picMk id="6" creationId="{3777B83C-F7F6-FF16-3FAE-D7AA5A646958}"/>
          </ac:picMkLst>
        </pc:picChg>
      </pc:sldChg>
      <pc:sldChg chg="add">
        <pc:chgData name="Shweta Mamidwar" userId="b50a2e85f0012133" providerId="LiveId" clId="{540B6316-2C32-4DE7-80D7-C3858DF6201D}" dt="2024-03-24T06:42:57.555" v="198"/>
        <pc:sldMkLst>
          <pc:docMk/>
          <pc:sldMk cId="3056858370" sldId="461"/>
        </pc:sldMkLst>
      </pc:sldChg>
      <pc:sldChg chg="addSp delSp modSp add mod">
        <pc:chgData name="Shweta Mamidwar" userId="b50a2e85f0012133" providerId="LiveId" clId="{540B6316-2C32-4DE7-80D7-C3858DF6201D}" dt="2024-03-24T06:45:13.508" v="235" actId="1076"/>
        <pc:sldMkLst>
          <pc:docMk/>
          <pc:sldMk cId="3145515351" sldId="462"/>
        </pc:sldMkLst>
        <pc:spChg chg="mod">
          <ac:chgData name="Shweta Mamidwar" userId="b50a2e85f0012133" providerId="LiveId" clId="{540B6316-2C32-4DE7-80D7-C3858DF6201D}" dt="2024-03-24T06:44:52.224" v="231" actId="20577"/>
          <ac:spMkLst>
            <pc:docMk/>
            <pc:sldMk cId="3145515351" sldId="462"/>
            <ac:spMk id="37893" creationId="{1D69CD97-94CA-F0C2-EC41-C525B63A846A}"/>
          </ac:spMkLst>
        </pc:spChg>
        <pc:spChg chg="mod">
          <ac:chgData name="Shweta Mamidwar" userId="b50a2e85f0012133" providerId="LiveId" clId="{540B6316-2C32-4DE7-80D7-C3858DF6201D}" dt="2024-03-24T06:45:03.901" v="233"/>
          <ac:spMkLst>
            <pc:docMk/>
            <pc:sldMk cId="3145515351" sldId="462"/>
            <ac:spMk id="37894" creationId="{AA487264-6875-1D23-CB9D-5D87110FCBC3}"/>
          </ac:spMkLst>
        </pc:spChg>
        <pc:picChg chg="add mod">
          <ac:chgData name="Shweta Mamidwar" userId="b50a2e85f0012133" providerId="LiveId" clId="{540B6316-2C32-4DE7-80D7-C3858DF6201D}" dt="2024-03-24T06:44:49.983" v="227" actId="1076"/>
          <ac:picMkLst>
            <pc:docMk/>
            <pc:sldMk cId="3145515351" sldId="462"/>
            <ac:picMk id="2" creationId="{32379D03-F19E-3529-8244-E2252A62AC8B}"/>
          </ac:picMkLst>
        </pc:picChg>
        <pc:picChg chg="add mod">
          <ac:chgData name="Shweta Mamidwar" userId="b50a2e85f0012133" providerId="LiveId" clId="{540B6316-2C32-4DE7-80D7-C3858DF6201D}" dt="2024-03-24T06:45:13.508" v="235" actId="1076"/>
          <ac:picMkLst>
            <pc:docMk/>
            <pc:sldMk cId="3145515351" sldId="462"/>
            <ac:picMk id="4" creationId="{217B1A5E-C94C-6824-C5A7-7A51D1ABA6AA}"/>
          </ac:picMkLst>
        </pc:picChg>
        <pc:picChg chg="del">
          <ac:chgData name="Shweta Mamidwar" userId="b50a2e85f0012133" providerId="LiveId" clId="{540B6316-2C32-4DE7-80D7-C3858DF6201D}" dt="2024-03-24T06:44:35.756" v="224" actId="478"/>
          <ac:picMkLst>
            <pc:docMk/>
            <pc:sldMk cId="3145515351" sldId="462"/>
            <ac:picMk id="5" creationId="{D7DB06C0-75ED-AF12-5EBA-E17958AB84D3}"/>
          </ac:picMkLst>
        </pc:picChg>
        <pc:picChg chg="del">
          <ac:chgData name="Shweta Mamidwar" userId="b50a2e85f0012133" providerId="LiveId" clId="{540B6316-2C32-4DE7-80D7-C3858DF6201D}" dt="2024-03-24T06:44:37.930" v="225" actId="478"/>
          <ac:picMkLst>
            <pc:docMk/>
            <pc:sldMk cId="3145515351" sldId="462"/>
            <ac:picMk id="6" creationId="{3777B83C-F7F6-FF16-3FAE-D7AA5A64695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2C744EB-038C-4ACE-9EF4-9DE9752C8445}" type="datetimeFigureOut">
              <a:rPr lang="en-US" smtClean="0"/>
              <a:pPr/>
              <a:t>3/29/2024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622249-4089-4C86-A996-138B2A2FD830}"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418AC3-CDDD-4204-9941-8E906092728C}" type="datetimeFigureOut">
              <a:rPr lang="en-US" smtClean="0"/>
              <a:pPr/>
              <a:t>3/29/2024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F87C89-4F4C-4EC4-BD93-424FE5A97156}" type="slidenum">
              <a:rPr lang="en-US" smtClean="0"/>
              <a:pPr/>
              <a:t>‹#›</a:t>
            </a:fld>
            <a:endParaRPr lang="en-US"/>
          </a:p>
        </p:txBody>
      </p:sp>
    </p:spTree>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5902587-A969-4AEA-9DF7-59ABE9A74410}" type="slidenum">
              <a:rPr lang="en-US" smtClean="0"/>
              <a:pPr/>
              <a:t>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5902587-A969-4AEA-9DF7-59ABE9A74410}" type="slidenum">
              <a:rPr lang="en-US" smtClean="0"/>
              <a:pPr/>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5902587-A969-4AEA-9DF7-59ABE9A74410}" type="slidenum">
              <a:rPr lang="en-US" smtClean="0"/>
              <a:pPr/>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5902587-A969-4AEA-9DF7-59ABE9A74410}" type="slidenum">
              <a:rPr lang="en-US" smtClean="0"/>
              <a:pPr/>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5902587-A969-4AEA-9DF7-59ABE9A74410}"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42" name="Google Shape;308;g41646436fb_0_22: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309676821 w 120000"/>
              <a:gd name="T3" fmla="*/ 0 h 120000"/>
              <a:gd name="T4" fmla="*/ 309676821 w 120000"/>
              <a:gd name="T5" fmla="*/ 97983678 h 120000"/>
              <a:gd name="T6" fmla="*/ 0 w 120000"/>
              <a:gd name="T7" fmla="*/ 97983678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lnTo>
                  <a:pt x="120000" y="0"/>
                </a:lnTo>
                <a:lnTo>
                  <a:pt x="120000" y="120000"/>
                </a:lnTo>
                <a:lnTo>
                  <a:pt x="0" y="120000"/>
                </a:lnTo>
                <a:close/>
              </a:path>
            </a:pathLst>
          </a:custGeom>
          <a:noFill/>
          <a:ln>
            <a:solidFill>
              <a:srgbClr val="000000"/>
            </a:solidFill>
            <a:miter lim="800000"/>
            <a:headEnd/>
            <a:tailEnd/>
          </a:ln>
        </p:spPr>
      </p:sp>
      <p:sp>
        <p:nvSpPr>
          <p:cNvPr id="61443" name="Google Shape;309;g41646436fb_0_22:notes"/>
          <p:cNvSpPr>
            <a:spLocks noGrp="1"/>
          </p:cNvSpPr>
          <p:nvPr>
            <p:ph type="body" idx="1"/>
          </p:nvPr>
        </p:nvSpPr>
        <p:spPr bwMode="auto">
          <a:xfrm>
            <a:off x="685800" y="4343400"/>
            <a:ext cx="5486400" cy="4114800"/>
          </a:xfrm>
          <a:noFill/>
        </p:spPr>
        <p:txBody>
          <a:bodyPr wrap="square" lIns="91425" tIns="91425" rIns="91425" bIns="91425"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3490" name="Google Shape;322;g415a6496b8_1_52: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309676821 w 120000"/>
              <a:gd name="T3" fmla="*/ 0 h 120000"/>
              <a:gd name="T4" fmla="*/ 309676821 w 120000"/>
              <a:gd name="T5" fmla="*/ 97983678 h 120000"/>
              <a:gd name="T6" fmla="*/ 0 w 120000"/>
              <a:gd name="T7" fmla="*/ 97983678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lnTo>
                  <a:pt x="120000" y="0"/>
                </a:lnTo>
                <a:lnTo>
                  <a:pt x="120000" y="120000"/>
                </a:lnTo>
                <a:lnTo>
                  <a:pt x="0" y="120000"/>
                </a:lnTo>
                <a:close/>
              </a:path>
            </a:pathLst>
          </a:custGeom>
          <a:noFill/>
          <a:ln>
            <a:solidFill>
              <a:srgbClr val="000000"/>
            </a:solidFill>
            <a:miter lim="800000"/>
            <a:headEnd/>
            <a:tailEnd/>
          </a:ln>
        </p:spPr>
      </p:sp>
      <p:sp>
        <p:nvSpPr>
          <p:cNvPr id="63491" name="Google Shape;323;g415a6496b8_1_52:notes"/>
          <p:cNvSpPr>
            <a:spLocks noGrp="1"/>
          </p:cNvSpPr>
          <p:nvPr>
            <p:ph type="body" idx="1"/>
          </p:nvPr>
        </p:nvSpPr>
        <p:spPr bwMode="auto">
          <a:xfrm>
            <a:off x="685800" y="4343400"/>
            <a:ext cx="5486400" cy="4114800"/>
          </a:xfrm>
          <a:noFill/>
        </p:spPr>
        <p:txBody>
          <a:bodyPr wrap="square" lIns="91425" tIns="91425" rIns="91425" bIns="91425"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4514" name="Google Shape;329;g41646436fb_0_33: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309676821 w 120000"/>
              <a:gd name="T3" fmla="*/ 0 h 120000"/>
              <a:gd name="T4" fmla="*/ 309676821 w 120000"/>
              <a:gd name="T5" fmla="*/ 97983678 h 120000"/>
              <a:gd name="T6" fmla="*/ 0 w 120000"/>
              <a:gd name="T7" fmla="*/ 97983678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lnTo>
                  <a:pt x="120000" y="0"/>
                </a:lnTo>
                <a:lnTo>
                  <a:pt x="120000" y="120000"/>
                </a:lnTo>
                <a:lnTo>
                  <a:pt x="0" y="120000"/>
                </a:lnTo>
                <a:close/>
              </a:path>
            </a:pathLst>
          </a:custGeom>
          <a:noFill/>
          <a:ln>
            <a:solidFill>
              <a:srgbClr val="000000"/>
            </a:solidFill>
            <a:miter lim="800000"/>
            <a:headEnd/>
            <a:tailEnd/>
          </a:ln>
        </p:spPr>
      </p:sp>
      <p:sp>
        <p:nvSpPr>
          <p:cNvPr id="64515" name="Google Shape;330;g41646436fb_0_33:notes"/>
          <p:cNvSpPr>
            <a:spLocks noGrp="1"/>
          </p:cNvSpPr>
          <p:nvPr>
            <p:ph type="body" idx="1"/>
          </p:nvPr>
        </p:nvSpPr>
        <p:spPr bwMode="auto">
          <a:xfrm>
            <a:off x="685800" y="4343400"/>
            <a:ext cx="5486400" cy="4114800"/>
          </a:xfrm>
          <a:noFill/>
        </p:spPr>
        <p:txBody>
          <a:bodyPr wrap="square" lIns="91425" tIns="91425" rIns="91425" bIns="91425"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5538" name="Google Shape;329;g41646436fb_0_33: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309676821 w 120000"/>
              <a:gd name="T3" fmla="*/ 0 h 120000"/>
              <a:gd name="T4" fmla="*/ 309676821 w 120000"/>
              <a:gd name="T5" fmla="*/ 97983678 h 120000"/>
              <a:gd name="T6" fmla="*/ 0 w 120000"/>
              <a:gd name="T7" fmla="*/ 97983678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lnTo>
                  <a:pt x="120000" y="0"/>
                </a:lnTo>
                <a:lnTo>
                  <a:pt x="120000" y="120000"/>
                </a:lnTo>
                <a:lnTo>
                  <a:pt x="0" y="120000"/>
                </a:lnTo>
                <a:close/>
              </a:path>
            </a:pathLst>
          </a:custGeom>
          <a:noFill/>
          <a:ln>
            <a:solidFill>
              <a:srgbClr val="000000"/>
            </a:solidFill>
            <a:miter lim="800000"/>
            <a:headEnd/>
            <a:tailEnd/>
          </a:ln>
        </p:spPr>
      </p:sp>
      <p:sp>
        <p:nvSpPr>
          <p:cNvPr id="65539" name="Google Shape;330;g41646436fb_0_33:notes"/>
          <p:cNvSpPr>
            <a:spLocks noGrp="1"/>
          </p:cNvSpPr>
          <p:nvPr>
            <p:ph type="body" idx="1"/>
          </p:nvPr>
        </p:nvSpPr>
        <p:spPr bwMode="auto">
          <a:xfrm>
            <a:off x="685800" y="4343400"/>
            <a:ext cx="5486400" cy="4114800"/>
          </a:xfrm>
          <a:noFill/>
        </p:spPr>
        <p:txBody>
          <a:bodyPr wrap="square" lIns="91425" tIns="91425" rIns="91425" bIns="91425" numCol="1" anchor="t" anchorCtr="0" compatLnSpc="1">
            <a:prstTxWarp prst="textNoShape">
              <a:avLst/>
            </a:prstTxWarp>
          </a:bodyPr>
          <a:lstStyle/>
          <a:p>
            <a:pPr>
              <a:spcBef>
                <a:spcPct val="0"/>
              </a:spcBef>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205270-517C-477D-A134-ECE980A19FB6}" type="datetime1">
              <a:rPr lang="en-IN" smtClean="0"/>
              <a:pPr/>
              <a:t>29-03-2024</a:t>
            </a:fld>
            <a:endParaRPr lang="en-US"/>
          </a:p>
        </p:txBody>
      </p:sp>
      <p:sp>
        <p:nvSpPr>
          <p:cNvPr id="5" name="Footer Placeholder 4"/>
          <p:cNvSpPr>
            <a:spLocks noGrp="1"/>
          </p:cNvSpPr>
          <p:nvPr>
            <p:ph type="ftr" sz="quarter" idx="11"/>
          </p:nvPr>
        </p:nvSpPr>
        <p:spPr/>
        <p:txBody>
          <a:bodyPr/>
          <a:lstStyle/>
          <a:p>
            <a:r>
              <a:rPr lang="en-US"/>
              <a:t>BE Project SKNCOE 2019-20</a:t>
            </a:r>
          </a:p>
        </p:txBody>
      </p:sp>
      <p:sp>
        <p:nvSpPr>
          <p:cNvPr id="6" name="Slide Number Placeholder 5"/>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C57A96-7524-4004-8DF3-10D6B69CEC0B}" type="datetime1">
              <a:rPr lang="en-IN" smtClean="0"/>
              <a:pPr/>
              <a:t>29-03-2024</a:t>
            </a:fld>
            <a:endParaRPr lang="en-US"/>
          </a:p>
        </p:txBody>
      </p:sp>
      <p:sp>
        <p:nvSpPr>
          <p:cNvPr id="5" name="Footer Placeholder 4"/>
          <p:cNvSpPr>
            <a:spLocks noGrp="1"/>
          </p:cNvSpPr>
          <p:nvPr>
            <p:ph type="ftr" sz="quarter" idx="11"/>
          </p:nvPr>
        </p:nvSpPr>
        <p:spPr/>
        <p:txBody>
          <a:bodyPr/>
          <a:lstStyle/>
          <a:p>
            <a:r>
              <a:rPr lang="en-US"/>
              <a:t>BE Project SKNCOE 2019-20</a:t>
            </a:r>
          </a:p>
        </p:txBody>
      </p:sp>
      <p:sp>
        <p:nvSpPr>
          <p:cNvPr id="6" name="Slide Number Placeholder 5"/>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C57A96-7524-4004-8DF3-10D6B69CEC0B}" type="datetime1">
              <a:rPr lang="en-IN" smtClean="0"/>
              <a:pPr/>
              <a:t>29-03-2024</a:t>
            </a:fld>
            <a:endParaRPr lang="en-US"/>
          </a:p>
        </p:txBody>
      </p:sp>
      <p:sp>
        <p:nvSpPr>
          <p:cNvPr id="5" name="Footer Placeholder 4"/>
          <p:cNvSpPr>
            <a:spLocks noGrp="1"/>
          </p:cNvSpPr>
          <p:nvPr>
            <p:ph type="ftr" sz="quarter" idx="11"/>
          </p:nvPr>
        </p:nvSpPr>
        <p:spPr/>
        <p:txBody>
          <a:bodyPr/>
          <a:lstStyle/>
          <a:p>
            <a:r>
              <a:rPr lang="en-US"/>
              <a:t>BE Project SKNCOE 2019-20</a:t>
            </a:r>
          </a:p>
        </p:txBody>
      </p:sp>
      <p:sp>
        <p:nvSpPr>
          <p:cNvPr id="6" name="Slide Number Placeholder 5"/>
          <p:cNvSpPr>
            <a:spLocks noGrp="1"/>
          </p:cNvSpPr>
          <p:nvPr>
            <p:ph type="sldNum" sz="quarter" idx="12"/>
          </p:nvPr>
        </p:nvSpPr>
        <p:spPr/>
        <p:txBody>
          <a:bodyPr/>
          <a:lstStyle/>
          <a:p>
            <a:fld id="{6ABFD712-9A51-4586-91F9-28577CD1986E}"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C57A96-7524-4004-8DF3-10D6B69CEC0B}" type="datetime1">
              <a:rPr lang="en-IN" smtClean="0"/>
              <a:pPr/>
              <a:t>29-03-2024</a:t>
            </a:fld>
            <a:endParaRPr lang="en-US"/>
          </a:p>
        </p:txBody>
      </p:sp>
      <p:sp>
        <p:nvSpPr>
          <p:cNvPr id="5" name="Footer Placeholder 4"/>
          <p:cNvSpPr>
            <a:spLocks noGrp="1"/>
          </p:cNvSpPr>
          <p:nvPr>
            <p:ph type="ftr" sz="quarter" idx="11"/>
          </p:nvPr>
        </p:nvSpPr>
        <p:spPr/>
        <p:txBody>
          <a:bodyPr/>
          <a:lstStyle/>
          <a:p>
            <a:r>
              <a:rPr lang="en-US"/>
              <a:t>BE Project SKNCOE 2019-20</a:t>
            </a:r>
          </a:p>
        </p:txBody>
      </p:sp>
      <p:sp>
        <p:nvSpPr>
          <p:cNvPr id="6" name="Slide Number Placeholder 5"/>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C57A96-7524-4004-8DF3-10D6B69CEC0B}" type="datetime1">
              <a:rPr lang="en-IN" smtClean="0"/>
              <a:pPr/>
              <a:t>29-03-2024</a:t>
            </a:fld>
            <a:endParaRPr lang="en-US"/>
          </a:p>
        </p:txBody>
      </p:sp>
      <p:sp>
        <p:nvSpPr>
          <p:cNvPr id="5" name="Footer Placeholder 4"/>
          <p:cNvSpPr>
            <a:spLocks noGrp="1"/>
          </p:cNvSpPr>
          <p:nvPr>
            <p:ph type="ftr" sz="quarter" idx="11"/>
          </p:nvPr>
        </p:nvSpPr>
        <p:spPr/>
        <p:txBody>
          <a:bodyPr/>
          <a:lstStyle/>
          <a:p>
            <a:r>
              <a:rPr lang="en-US"/>
              <a:t>BE Project SKNCOE 2019-20</a:t>
            </a:r>
          </a:p>
        </p:txBody>
      </p:sp>
      <p:sp>
        <p:nvSpPr>
          <p:cNvPr id="6" name="Slide Number Placeholder 5"/>
          <p:cNvSpPr>
            <a:spLocks noGrp="1"/>
          </p:cNvSpPr>
          <p:nvPr>
            <p:ph type="sldNum" sz="quarter" idx="12"/>
          </p:nvPr>
        </p:nvSpPr>
        <p:spPr/>
        <p:txBody>
          <a:bodyPr/>
          <a:lstStyle/>
          <a:p>
            <a:fld id="{6ABFD712-9A51-4586-91F9-28577CD1986E}"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C57A96-7524-4004-8DF3-10D6B69CEC0B}" type="datetime1">
              <a:rPr lang="en-IN" smtClean="0"/>
              <a:pPr/>
              <a:t>29-03-2024</a:t>
            </a:fld>
            <a:endParaRPr lang="en-US"/>
          </a:p>
        </p:txBody>
      </p:sp>
      <p:sp>
        <p:nvSpPr>
          <p:cNvPr id="5" name="Footer Placeholder 4"/>
          <p:cNvSpPr>
            <a:spLocks noGrp="1"/>
          </p:cNvSpPr>
          <p:nvPr>
            <p:ph type="ftr" sz="quarter" idx="11"/>
          </p:nvPr>
        </p:nvSpPr>
        <p:spPr/>
        <p:txBody>
          <a:bodyPr/>
          <a:lstStyle/>
          <a:p>
            <a:r>
              <a:rPr lang="en-US"/>
              <a:t>BE Project SKNCOE 2019-20</a:t>
            </a:r>
          </a:p>
        </p:txBody>
      </p:sp>
      <p:sp>
        <p:nvSpPr>
          <p:cNvPr id="6" name="Slide Number Placeholder 5"/>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33C95D-E935-4F7A-9AD3-3269B707BDBE}" type="datetime1">
              <a:rPr lang="en-IN" smtClean="0"/>
              <a:pPr/>
              <a:t>29-03-2024</a:t>
            </a:fld>
            <a:endParaRPr lang="en-US"/>
          </a:p>
        </p:txBody>
      </p:sp>
      <p:sp>
        <p:nvSpPr>
          <p:cNvPr id="5" name="Footer Placeholder 4"/>
          <p:cNvSpPr>
            <a:spLocks noGrp="1"/>
          </p:cNvSpPr>
          <p:nvPr>
            <p:ph type="ftr" sz="quarter" idx="11"/>
          </p:nvPr>
        </p:nvSpPr>
        <p:spPr/>
        <p:txBody>
          <a:bodyPr/>
          <a:lstStyle/>
          <a:p>
            <a:r>
              <a:rPr lang="en-US"/>
              <a:t>BE Project SKNCOE 2019-20</a:t>
            </a:r>
          </a:p>
        </p:txBody>
      </p:sp>
      <p:sp>
        <p:nvSpPr>
          <p:cNvPr id="6" name="Slide Number Placeholder 5"/>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CDC38E-54E8-4328-9B4D-F94EDA30C9AC}" type="datetime1">
              <a:rPr lang="en-IN" smtClean="0"/>
              <a:pPr/>
              <a:t>29-03-2024</a:t>
            </a:fld>
            <a:endParaRPr lang="en-US"/>
          </a:p>
        </p:txBody>
      </p:sp>
      <p:sp>
        <p:nvSpPr>
          <p:cNvPr id="5" name="Footer Placeholder 4"/>
          <p:cNvSpPr>
            <a:spLocks noGrp="1"/>
          </p:cNvSpPr>
          <p:nvPr>
            <p:ph type="ftr" sz="quarter" idx="11"/>
          </p:nvPr>
        </p:nvSpPr>
        <p:spPr/>
        <p:txBody>
          <a:bodyPr/>
          <a:lstStyle/>
          <a:p>
            <a:r>
              <a:rPr lang="en-US"/>
              <a:t>BE Project SKNCOE 2019-20</a:t>
            </a:r>
          </a:p>
        </p:txBody>
      </p:sp>
      <p:sp>
        <p:nvSpPr>
          <p:cNvPr id="6" name="Slide Number Placeholder 5"/>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4B6B42-70A8-4E06-B87D-8C6881FCE626}" type="datetime1">
              <a:rPr lang="en-IN" smtClean="0"/>
              <a:pPr/>
              <a:t>29-03-2024</a:t>
            </a:fld>
            <a:endParaRPr lang="en-US"/>
          </a:p>
        </p:txBody>
      </p:sp>
      <p:sp>
        <p:nvSpPr>
          <p:cNvPr id="5" name="Footer Placeholder 4"/>
          <p:cNvSpPr>
            <a:spLocks noGrp="1"/>
          </p:cNvSpPr>
          <p:nvPr>
            <p:ph type="ftr" sz="quarter" idx="11"/>
          </p:nvPr>
        </p:nvSpPr>
        <p:spPr/>
        <p:txBody>
          <a:bodyPr/>
          <a:lstStyle/>
          <a:p>
            <a:r>
              <a:rPr lang="en-US"/>
              <a:t>BE Project SKNCOE 2019-20</a:t>
            </a:r>
          </a:p>
        </p:txBody>
      </p:sp>
      <p:sp>
        <p:nvSpPr>
          <p:cNvPr id="6" name="Slide Number Placeholder 5"/>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9ABC88-E03E-4624-9796-5F14693727C1}" type="datetime1">
              <a:rPr lang="en-IN" smtClean="0"/>
              <a:pPr/>
              <a:t>29-03-2024</a:t>
            </a:fld>
            <a:endParaRPr lang="en-US"/>
          </a:p>
        </p:txBody>
      </p:sp>
      <p:sp>
        <p:nvSpPr>
          <p:cNvPr id="5" name="Footer Placeholder 4"/>
          <p:cNvSpPr>
            <a:spLocks noGrp="1"/>
          </p:cNvSpPr>
          <p:nvPr>
            <p:ph type="ftr" sz="quarter" idx="11"/>
          </p:nvPr>
        </p:nvSpPr>
        <p:spPr/>
        <p:txBody>
          <a:bodyPr/>
          <a:lstStyle/>
          <a:p>
            <a:r>
              <a:rPr lang="en-US"/>
              <a:t>BE Project SKNCOE 2019-20</a:t>
            </a:r>
          </a:p>
        </p:txBody>
      </p:sp>
      <p:sp>
        <p:nvSpPr>
          <p:cNvPr id="6" name="Slide Number Placeholder 5"/>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60010D-3482-437A-B90F-35832A99A1C0}" type="datetime1">
              <a:rPr lang="en-IN" smtClean="0"/>
              <a:pPr/>
              <a:t>29-03-2024</a:t>
            </a:fld>
            <a:endParaRPr lang="en-US"/>
          </a:p>
        </p:txBody>
      </p:sp>
      <p:sp>
        <p:nvSpPr>
          <p:cNvPr id="6" name="Footer Placeholder 5"/>
          <p:cNvSpPr>
            <a:spLocks noGrp="1"/>
          </p:cNvSpPr>
          <p:nvPr>
            <p:ph type="ftr" sz="quarter" idx="11"/>
          </p:nvPr>
        </p:nvSpPr>
        <p:spPr/>
        <p:txBody>
          <a:bodyPr/>
          <a:lstStyle/>
          <a:p>
            <a:r>
              <a:rPr lang="en-US"/>
              <a:t>BE Project SKNCOE 2019-20</a:t>
            </a:r>
          </a:p>
        </p:txBody>
      </p:sp>
      <p:sp>
        <p:nvSpPr>
          <p:cNvPr id="7" name="Slide Number Placeholder 6"/>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080E7B-C79A-4A5C-BD56-77CDD50F25EA}" type="datetime1">
              <a:rPr lang="en-IN" smtClean="0"/>
              <a:pPr/>
              <a:t>29-03-2024</a:t>
            </a:fld>
            <a:endParaRPr lang="en-US"/>
          </a:p>
        </p:txBody>
      </p:sp>
      <p:sp>
        <p:nvSpPr>
          <p:cNvPr id="8" name="Footer Placeholder 7"/>
          <p:cNvSpPr>
            <a:spLocks noGrp="1"/>
          </p:cNvSpPr>
          <p:nvPr>
            <p:ph type="ftr" sz="quarter" idx="11"/>
          </p:nvPr>
        </p:nvSpPr>
        <p:spPr/>
        <p:txBody>
          <a:bodyPr/>
          <a:lstStyle/>
          <a:p>
            <a:r>
              <a:rPr lang="en-US"/>
              <a:t>BE Project SKNCOE 2019-20</a:t>
            </a:r>
          </a:p>
        </p:txBody>
      </p:sp>
      <p:sp>
        <p:nvSpPr>
          <p:cNvPr id="9" name="Slide Number Placeholder 8"/>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80ABBC-A6A2-4B45-B291-375D3A796C1D}" type="datetime1">
              <a:rPr lang="en-IN" smtClean="0"/>
              <a:pPr/>
              <a:t>29-03-2024</a:t>
            </a:fld>
            <a:endParaRPr lang="en-US"/>
          </a:p>
        </p:txBody>
      </p:sp>
      <p:sp>
        <p:nvSpPr>
          <p:cNvPr id="4" name="Footer Placeholder 3"/>
          <p:cNvSpPr>
            <a:spLocks noGrp="1"/>
          </p:cNvSpPr>
          <p:nvPr>
            <p:ph type="ftr" sz="quarter" idx="11"/>
          </p:nvPr>
        </p:nvSpPr>
        <p:spPr/>
        <p:txBody>
          <a:bodyPr/>
          <a:lstStyle/>
          <a:p>
            <a:r>
              <a:rPr lang="en-US"/>
              <a:t>BE Project SKNCOE 2019-20</a:t>
            </a:r>
          </a:p>
        </p:txBody>
      </p:sp>
      <p:sp>
        <p:nvSpPr>
          <p:cNvPr id="5" name="Slide Number Placeholder 4"/>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407EC3-8611-4569-8614-281FB91FC943}" type="datetime1">
              <a:rPr lang="en-IN" smtClean="0"/>
              <a:pPr/>
              <a:t>29-03-2024</a:t>
            </a:fld>
            <a:endParaRPr lang="en-US"/>
          </a:p>
        </p:txBody>
      </p:sp>
      <p:sp>
        <p:nvSpPr>
          <p:cNvPr id="3" name="Footer Placeholder 2"/>
          <p:cNvSpPr>
            <a:spLocks noGrp="1"/>
          </p:cNvSpPr>
          <p:nvPr>
            <p:ph type="ftr" sz="quarter" idx="11"/>
          </p:nvPr>
        </p:nvSpPr>
        <p:spPr/>
        <p:txBody>
          <a:bodyPr/>
          <a:lstStyle/>
          <a:p>
            <a:r>
              <a:rPr lang="en-US"/>
              <a:t>BE Project SKNCOE 2019-20</a:t>
            </a:r>
          </a:p>
        </p:txBody>
      </p:sp>
      <p:sp>
        <p:nvSpPr>
          <p:cNvPr id="4" name="Slide Number Placeholder 3"/>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776089C-B3CC-4FCD-95DD-BC7554CB7B0D}" type="datetime1">
              <a:rPr lang="en-IN" smtClean="0"/>
              <a:pPr/>
              <a:t>29-03-2024</a:t>
            </a:fld>
            <a:endParaRPr lang="en-US"/>
          </a:p>
        </p:txBody>
      </p:sp>
      <p:sp>
        <p:nvSpPr>
          <p:cNvPr id="6" name="Footer Placeholder 5"/>
          <p:cNvSpPr>
            <a:spLocks noGrp="1"/>
          </p:cNvSpPr>
          <p:nvPr>
            <p:ph type="ftr" sz="quarter" idx="11"/>
          </p:nvPr>
        </p:nvSpPr>
        <p:spPr/>
        <p:txBody>
          <a:bodyPr/>
          <a:lstStyle/>
          <a:p>
            <a:r>
              <a:rPr lang="en-US"/>
              <a:t>BE Project SKNCOE 2019-20</a:t>
            </a:r>
          </a:p>
        </p:txBody>
      </p:sp>
      <p:sp>
        <p:nvSpPr>
          <p:cNvPr id="7" name="Slide Number Placeholder 6"/>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B63F0-8F4A-4E30-9D98-D544DABA7D0E}" type="datetime1">
              <a:rPr lang="en-IN" smtClean="0"/>
              <a:pPr/>
              <a:t>29-03-2024</a:t>
            </a:fld>
            <a:endParaRPr lang="en-US"/>
          </a:p>
        </p:txBody>
      </p:sp>
      <p:sp>
        <p:nvSpPr>
          <p:cNvPr id="6" name="Footer Placeholder 5"/>
          <p:cNvSpPr>
            <a:spLocks noGrp="1"/>
          </p:cNvSpPr>
          <p:nvPr>
            <p:ph type="ftr" sz="quarter" idx="11"/>
          </p:nvPr>
        </p:nvSpPr>
        <p:spPr/>
        <p:txBody>
          <a:bodyPr/>
          <a:lstStyle/>
          <a:p>
            <a:r>
              <a:rPr lang="en-US"/>
              <a:t>BE Project SKNCOE 2019-20</a:t>
            </a:r>
          </a:p>
        </p:txBody>
      </p:sp>
      <p:sp>
        <p:nvSpPr>
          <p:cNvPr id="7" name="Slide Number Placeholder 6"/>
          <p:cNvSpPr>
            <a:spLocks noGrp="1"/>
          </p:cNvSpPr>
          <p:nvPr>
            <p:ph type="sldNum" sz="quarter" idx="12"/>
          </p:nvPr>
        </p:nvSpPr>
        <p:spPr/>
        <p:txBody>
          <a:bodyPr/>
          <a:lstStyle/>
          <a:p>
            <a:fld id="{6ABFD712-9A51-4586-91F9-28577CD1986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8C57A96-7524-4004-8DF3-10D6B69CEC0B}" type="datetime1">
              <a:rPr lang="en-IN" smtClean="0"/>
              <a:pPr/>
              <a:t>29-03-2024</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BE Project SKNCOE 2019-20</a:t>
            </a:r>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6ABFD712-9A51-4586-91F9-28577CD1986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Shape 2"/>
          <p:cNvSpPr txBox="1"/>
          <p:nvPr/>
        </p:nvSpPr>
        <p:spPr>
          <a:xfrm>
            <a:off x="228700" y="1676400"/>
            <a:ext cx="8572200" cy="2428650"/>
          </a:xfrm>
          <a:prstGeom prst="rect">
            <a:avLst/>
          </a:prstGeom>
          <a:noFill/>
          <a:ln>
            <a:noFill/>
          </a:ln>
        </p:spPr>
        <p:txBody>
          <a:bodyPr lIns="91350" tIns="45675" rIns="91350" bIns="45675">
            <a:normAutofit fontScale="47500" lnSpcReduction="20000"/>
          </a:bodyPr>
          <a:lstStyle/>
          <a:p>
            <a:pPr algn="ctr">
              <a:spcBef>
                <a:spcPts val="560"/>
              </a:spcBef>
            </a:pPr>
            <a:r>
              <a:rPr lang="en-IN" sz="6400" spc="-1" dirty="0">
                <a:solidFill>
                  <a:schemeClr val="tx1"/>
                </a:solidFill>
                <a:latin typeface="Times New Roman" panose="02020603050405020304" pitchFamily="18" charset="0"/>
                <a:cs typeface="Times New Roman" panose="02020603050405020304" pitchFamily="18" charset="0"/>
              </a:rPr>
              <a:t>Project Title Presentation</a:t>
            </a:r>
          </a:p>
          <a:p>
            <a:pPr algn="ctr">
              <a:spcBef>
                <a:spcPts val="560"/>
              </a:spcBef>
            </a:pPr>
            <a:r>
              <a:rPr lang="en-IN" sz="6400" spc="-1" dirty="0">
                <a:solidFill>
                  <a:schemeClr val="tx1"/>
                </a:solidFill>
                <a:latin typeface="Times New Roman" panose="02020603050405020304" pitchFamily="18" charset="0"/>
                <a:cs typeface="Times New Roman" panose="02020603050405020304" pitchFamily="18" charset="0"/>
              </a:rPr>
              <a:t>On</a:t>
            </a:r>
          </a:p>
          <a:p>
            <a:pPr algn="ctr">
              <a:spcBef>
                <a:spcPts val="895"/>
              </a:spcBef>
            </a:pPr>
            <a:r>
              <a:rPr lang="en-IN" sz="12800" spc="-1" dirty="0">
                <a:solidFill>
                  <a:schemeClr val="tx1"/>
                </a:solidFill>
                <a:latin typeface="Times New Roman" panose="02020603050405020304" pitchFamily="18" charset="0"/>
                <a:cs typeface="Times New Roman" panose="02020603050405020304" pitchFamily="18" charset="0"/>
              </a:rPr>
              <a:t>“”</a:t>
            </a:r>
            <a:endParaRPr lang="en-IN" sz="12800" spc="-1" dirty="0">
              <a:latin typeface="Arial" panose="020B0604020202020204"/>
            </a:endParaRPr>
          </a:p>
          <a:p>
            <a:pPr algn="ctr">
              <a:spcBef>
                <a:spcPts val="560"/>
              </a:spcBef>
            </a:pPr>
            <a:r>
              <a:rPr lang="en-IN" sz="6400" spc="-1" dirty="0">
                <a:solidFill>
                  <a:schemeClr val="tx1"/>
                </a:solidFill>
                <a:latin typeface="Calibri" panose="020F0502020204030204"/>
              </a:rPr>
              <a:t>By</a:t>
            </a:r>
            <a:endParaRPr lang="en-IN" sz="6400" spc="-1" dirty="0">
              <a:solidFill>
                <a:schemeClr val="tx1"/>
              </a:solidFill>
              <a:latin typeface="Arial" panose="020B0604020202020204"/>
            </a:endParaRPr>
          </a:p>
          <a:p>
            <a:pPr algn="ctr">
              <a:spcBef>
                <a:spcPts val="665"/>
              </a:spcBef>
            </a:pPr>
            <a:endParaRPr lang="en-IN" sz="3300" spc="-1" dirty="0">
              <a:solidFill>
                <a:schemeClr val="tx1">
                  <a:lumMod val="95000"/>
                  <a:lumOff val="5000"/>
                </a:schemeClr>
              </a:solidFill>
              <a:latin typeface="Arial" panose="020B0604020202020204"/>
            </a:endParaRPr>
          </a:p>
          <a:p>
            <a:pPr algn="ctr">
              <a:spcBef>
                <a:spcPts val="665"/>
              </a:spcBef>
            </a:pPr>
            <a:endParaRPr lang="en-IN" sz="3300" spc="-1" dirty="0">
              <a:latin typeface="Arial" panose="020B0604020202020204"/>
            </a:endParaRPr>
          </a:p>
          <a:p>
            <a:pPr algn="ctr">
              <a:spcBef>
                <a:spcPts val="665"/>
              </a:spcBef>
            </a:pPr>
            <a:endParaRPr lang="en-IN" sz="3300" spc="-1" dirty="0">
              <a:latin typeface="Arial" panose="020B0604020202020204"/>
            </a:endParaRPr>
          </a:p>
          <a:p>
            <a:pPr algn="ctr">
              <a:spcBef>
                <a:spcPts val="475"/>
              </a:spcBef>
            </a:pPr>
            <a:endParaRPr lang="en-IN" sz="3300" spc="-1" dirty="0">
              <a:latin typeface="Arial" panose="020B0604020202020204"/>
            </a:endParaRPr>
          </a:p>
          <a:p>
            <a:pPr algn="ctr">
              <a:spcBef>
                <a:spcPts val="475"/>
              </a:spcBef>
            </a:pPr>
            <a:endParaRPr lang="en-IN" sz="3300" spc="-1" dirty="0">
              <a:latin typeface="Arial" panose="020B0604020202020204"/>
            </a:endParaRPr>
          </a:p>
        </p:txBody>
      </p:sp>
      <p:sp>
        <p:nvSpPr>
          <p:cNvPr id="89" name="CustomShape 3"/>
          <p:cNvSpPr/>
          <p:nvPr/>
        </p:nvSpPr>
        <p:spPr>
          <a:xfrm>
            <a:off x="0" y="6357825"/>
            <a:ext cx="9143700" cy="398250"/>
          </a:xfrm>
          <a:prstGeom prst="rect">
            <a:avLst/>
          </a:prstGeom>
          <a:noFill/>
          <a:ln>
            <a:noFill/>
          </a:ln>
        </p:spPr>
        <p:style>
          <a:lnRef idx="0">
            <a:scrgbClr r="0" g="0" b="0"/>
          </a:lnRef>
          <a:fillRef idx="0">
            <a:scrgbClr r="0" g="0" b="0"/>
          </a:fillRef>
          <a:effectRef idx="0">
            <a:scrgbClr r="0" g="0" b="0"/>
          </a:effectRef>
          <a:fontRef idx="minor"/>
        </p:style>
      </p:sp>
      <p:sp>
        <p:nvSpPr>
          <p:cNvPr id="90" name="CustomShape 4"/>
          <p:cNvSpPr/>
          <p:nvPr/>
        </p:nvSpPr>
        <p:spPr>
          <a:xfrm>
            <a:off x="723900" y="4572000"/>
            <a:ext cx="7695900" cy="838013"/>
          </a:xfrm>
          <a:prstGeom prst="rect">
            <a:avLst/>
          </a:prstGeom>
          <a:noFill/>
          <a:ln>
            <a:noFill/>
          </a:ln>
        </p:spPr>
        <p:style>
          <a:lnRef idx="0">
            <a:scrgbClr r="0" g="0" b="0"/>
          </a:lnRef>
          <a:fillRef idx="0">
            <a:scrgbClr r="0" g="0" b="0"/>
          </a:fillRef>
          <a:effectRef idx="0">
            <a:scrgbClr r="0" g="0" b="0"/>
          </a:effectRef>
          <a:fontRef idx="minor"/>
        </p:style>
        <p:txBody>
          <a:bodyPr lIns="91350" tIns="45675" rIns="91350" bIns="45675">
            <a:normAutofit fontScale="92500" lnSpcReduction="10000"/>
          </a:bodyPr>
          <a:lstStyle/>
          <a:p>
            <a:pPr algn="ctr">
              <a:spcBef>
                <a:spcPts val="475"/>
              </a:spcBef>
            </a:pPr>
            <a:r>
              <a:rPr lang="en-IN" sz="2400" spc="-1" dirty="0">
                <a:solidFill>
                  <a:schemeClr val="tx1">
                    <a:lumMod val="95000"/>
                    <a:lumOff val="5000"/>
                  </a:schemeClr>
                </a:solidFill>
                <a:latin typeface="Times New Roman" panose="02020603050405020304" pitchFamily="18" charset="0"/>
                <a:cs typeface="Times New Roman" panose="02020603050405020304" pitchFamily="18" charset="0"/>
              </a:rPr>
              <a:t>Guide</a:t>
            </a:r>
          </a:p>
          <a:p>
            <a:pPr algn="ctr">
              <a:spcBef>
                <a:spcPts val="525"/>
              </a:spcBef>
            </a:pPr>
            <a:r>
              <a:rPr lang="en-IN" altLang="en-IN" sz="2600" spc="-1" dirty="0">
                <a:solidFill>
                  <a:schemeClr val="tx1">
                    <a:lumMod val="95000"/>
                    <a:lumOff val="5000"/>
                  </a:schemeClr>
                </a:solidFill>
                <a:latin typeface="Times New Roman" panose="02020603050405020304" pitchFamily="18" charset="0"/>
                <a:cs typeface="Times New Roman" panose="02020603050405020304" pitchFamily="18" charset="0"/>
              </a:rPr>
              <a:t>-</a:t>
            </a:r>
            <a:endParaRPr lang="en-IN" sz="2600" spc="-1" dirty="0">
              <a:latin typeface="Times New Roman" panose="02020603050405020304" pitchFamily="18" charset="0"/>
              <a:cs typeface="Times New Roman" panose="02020603050405020304" pitchFamily="18" charset="0"/>
            </a:endParaRPr>
          </a:p>
          <a:p>
            <a:pPr algn="ctr">
              <a:spcBef>
                <a:spcPts val="435"/>
              </a:spcBef>
            </a:pPr>
            <a:endParaRPr lang="en-IN" sz="2600" spc="-1" dirty="0">
              <a:latin typeface="Arial" panose="020B0604020202020204"/>
            </a:endParaRPr>
          </a:p>
          <a:p>
            <a:pPr algn="ctr">
              <a:spcBef>
                <a:spcPts val="475"/>
              </a:spcBef>
            </a:pPr>
            <a:endParaRPr lang="en-IN" sz="2600" spc="-1" dirty="0">
              <a:latin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786222518"/>
              </p:ext>
            </p:extLst>
          </p:nvPr>
        </p:nvGraphicFramePr>
        <p:xfrm>
          <a:off x="304801" y="1493520"/>
          <a:ext cx="8610598" cy="2520280"/>
        </p:xfrm>
        <a:graphic>
          <a:graphicData uri="http://schemas.openxmlformats.org/drawingml/2006/table">
            <a:tbl>
              <a:tblPr firstRow="1" bandRow="1">
                <a:tableStyleId>{00A15C55-8517-42AA-B614-E9B94910E393}</a:tableStyleId>
              </a:tblPr>
              <a:tblGrid>
                <a:gridCol w="1020650">
                  <a:extLst>
                    <a:ext uri="{9D8B030D-6E8A-4147-A177-3AD203B41FA5}">
                      <a16:colId xmlns:a16="http://schemas.microsoft.com/office/drawing/2014/main" val="20000"/>
                    </a:ext>
                  </a:extLst>
                </a:gridCol>
                <a:gridCol w="1060675">
                  <a:extLst>
                    <a:ext uri="{9D8B030D-6E8A-4147-A177-3AD203B41FA5}">
                      <a16:colId xmlns:a16="http://schemas.microsoft.com/office/drawing/2014/main" val="20001"/>
                    </a:ext>
                  </a:extLst>
                </a:gridCol>
                <a:gridCol w="1060675">
                  <a:extLst>
                    <a:ext uri="{9D8B030D-6E8A-4147-A177-3AD203B41FA5}">
                      <a16:colId xmlns:a16="http://schemas.microsoft.com/office/drawing/2014/main" val="20002"/>
                    </a:ext>
                  </a:extLst>
                </a:gridCol>
                <a:gridCol w="1891593">
                  <a:extLst>
                    <a:ext uri="{9D8B030D-6E8A-4147-A177-3AD203B41FA5}">
                      <a16:colId xmlns:a16="http://schemas.microsoft.com/office/drawing/2014/main" val="20003"/>
                    </a:ext>
                  </a:extLst>
                </a:gridCol>
                <a:gridCol w="1694370">
                  <a:extLst>
                    <a:ext uri="{9D8B030D-6E8A-4147-A177-3AD203B41FA5}">
                      <a16:colId xmlns:a16="http://schemas.microsoft.com/office/drawing/2014/main" val="20004"/>
                    </a:ext>
                  </a:extLst>
                </a:gridCol>
                <a:gridCol w="1882635">
                  <a:extLst>
                    <a:ext uri="{9D8B030D-6E8A-4147-A177-3AD203B41FA5}">
                      <a16:colId xmlns:a16="http://schemas.microsoft.com/office/drawing/2014/main" val="20005"/>
                    </a:ext>
                  </a:extLst>
                </a:gridCol>
              </a:tblGrid>
              <a:tr h="571505">
                <a:tc>
                  <a:txBody>
                    <a:bodyPr/>
                    <a:lstStyle/>
                    <a:p>
                      <a:pPr algn="ctr"/>
                      <a:endParaRPr lang="en-IN" sz="1800" baseline="0" dirty="0">
                        <a:latin typeface="Times New Roman" panose="02020603050405020304" pitchFamily="18" charset="0"/>
                        <a:cs typeface="Times New Roman" panose="02020603050405020304" pitchFamily="18" charset="0"/>
                      </a:endParaRPr>
                    </a:p>
                    <a:p>
                      <a:pPr algn="ctr"/>
                      <a:r>
                        <a:rPr lang="en-IN" sz="1800" baseline="0" dirty="0">
                          <a:latin typeface="Times New Roman" panose="02020603050405020304" pitchFamily="18" charset="0"/>
                          <a:cs typeface="Times New Roman" panose="02020603050405020304" pitchFamily="18" charset="0"/>
                        </a:rPr>
                        <a:t>Author</a:t>
                      </a:r>
                      <a:endParaRPr lang="en-IN" sz="1800" b="1" i="0" baseline="0" dirty="0">
                        <a:latin typeface="Times New Roman" panose="02020603050405020304" pitchFamily="18" charset="0"/>
                        <a:cs typeface="Times New Roman" panose="02020603050405020304" pitchFamily="18" charset="0"/>
                      </a:endParaRPr>
                    </a:p>
                  </a:txBody>
                  <a:tcPr/>
                </a:tc>
                <a:tc>
                  <a:txBody>
                    <a:bodyPr/>
                    <a:lstStyle/>
                    <a:p>
                      <a:pPr algn="ctr"/>
                      <a:endParaRPr lang="en-IN" sz="1800" b="1" i="0" baseline="0" dirty="0">
                        <a:latin typeface="Times New Roman" panose="02020603050405020304" pitchFamily="18" charset="0"/>
                        <a:cs typeface="Times New Roman" panose="02020603050405020304" pitchFamily="18" charset="0"/>
                      </a:endParaRPr>
                    </a:p>
                    <a:p>
                      <a:pPr algn="ctr"/>
                      <a:r>
                        <a:rPr lang="en-IN" sz="1800" b="1" i="0" baseline="0" dirty="0" err="1">
                          <a:latin typeface="Times New Roman" panose="02020603050405020304" pitchFamily="18" charset="0"/>
                          <a:cs typeface="Times New Roman" panose="02020603050405020304" pitchFamily="18" charset="0"/>
                        </a:rPr>
                        <a:t>Publi-sher</a:t>
                      </a:r>
                      <a:endParaRPr lang="en-IN" sz="1800" b="1" i="0" baseline="0" dirty="0">
                        <a:latin typeface="Times New Roman" panose="02020603050405020304" pitchFamily="18" charset="0"/>
                        <a:cs typeface="Times New Roman" panose="02020603050405020304" pitchFamily="18" charset="0"/>
                      </a:endParaRPr>
                    </a:p>
                  </a:txBody>
                  <a:tcPr/>
                </a:tc>
                <a:tc>
                  <a:txBody>
                    <a:bodyPr/>
                    <a:lstStyle/>
                    <a:p>
                      <a:pPr algn="ctr"/>
                      <a:endParaRPr lang="en-IN" sz="1800" baseline="0" dirty="0">
                        <a:latin typeface="Times New Roman" panose="02020603050405020304" pitchFamily="18" charset="0"/>
                        <a:cs typeface="Times New Roman" panose="02020603050405020304" pitchFamily="18" charset="0"/>
                      </a:endParaRPr>
                    </a:p>
                    <a:p>
                      <a:pPr algn="ctr"/>
                      <a:r>
                        <a:rPr lang="en-IN" sz="1800" baseline="0" dirty="0">
                          <a:latin typeface="Times New Roman" panose="02020603050405020304" pitchFamily="18" charset="0"/>
                          <a:cs typeface="Times New Roman" panose="02020603050405020304" pitchFamily="18" charset="0"/>
                        </a:rPr>
                        <a:t>Year</a:t>
                      </a:r>
                    </a:p>
                    <a:p>
                      <a:pPr algn="ctr"/>
                      <a:endParaRPr lang="en-IN" sz="1800" b="1" i="0" baseline="0" dirty="0">
                        <a:latin typeface="Times New Roman" panose="02020603050405020304" pitchFamily="18" charset="0"/>
                        <a:cs typeface="Times New Roman" panose="02020603050405020304" pitchFamily="18" charset="0"/>
                      </a:endParaRPr>
                    </a:p>
                  </a:txBody>
                  <a:tcPr/>
                </a:tc>
                <a:tc>
                  <a:txBody>
                    <a:bodyPr/>
                    <a:lstStyle/>
                    <a:p>
                      <a:pPr algn="ctr"/>
                      <a:endParaRPr lang="en-IN" sz="1800" u="none" strike="noStrike" kern="1200" baseline="0" dirty="0">
                        <a:latin typeface="Times New Roman" panose="02020603050405020304" pitchFamily="18" charset="0"/>
                        <a:cs typeface="Times New Roman" panose="02020603050405020304" pitchFamily="18" charset="0"/>
                      </a:endParaRPr>
                    </a:p>
                    <a:p>
                      <a:pPr algn="ctr"/>
                      <a:r>
                        <a:rPr lang="en-IN" sz="1800" u="none" strike="noStrike" kern="1200" baseline="0" dirty="0">
                          <a:latin typeface="Times New Roman" panose="02020603050405020304" pitchFamily="18" charset="0"/>
                          <a:cs typeface="Times New Roman" panose="02020603050405020304" pitchFamily="18" charset="0"/>
                        </a:rPr>
                        <a:t>Name of the paper </a:t>
                      </a:r>
                      <a:endParaRPr lang="en-IN" sz="1800" b="1" i="0" baseline="0" dirty="0">
                        <a:latin typeface="Times New Roman" panose="02020603050405020304" pitchFamily="18" charset="0"/>
                        <a:cs typeface="Times New Roman" panose="02020603050405020304" pitchFamily="18" charset="0"/>
                      </a:endParaRPr>
                    </a:p>
                  </a:txBody>
                  <a:tcPr/>
                </a:tc>
                <a:tc>
                  <a:txBody>
                    <a:bodyPr/>
                    <a:lstStyle/>
                    <a:p>
                      <a:pPr algn="ctr"/>
                      <a:endParaRPr lang="en-IN" sz="1800" baseline="0" dirty="0">
                        <a:latin typeface="Times New Roman" panose="02020603050405020304" pitchFamily="18" charset="0"/>
                        <a:cs typeface="Times New Roman" panose="02020603050405020304" pitchFamily="18" charset="0"/>
                      </a:endParaRPr>
                    </a:p>
                    <a:p>
                      <a:pPr algn="ctr"/>
                      <a:r>
                        <a:rPr lang="en-IN" sz="1800" baseline="0" dirty="0">
                          <a:latin typeface="Times New Roman" panose="02020603050405020304" pitchFamily="18" charset="0"/>
                          <a:cs typeface="Times New Roman" panose="02020603050405020304" pitchFamily="18" charset="0"/>
                        </a:rPr>
                        <a:t>Methodology</a:t>
                      </a:r>
                      <a:endParaRPr lang="en-IN" sz="1800" b="1" i="0" baseline="0" dirty="0">
                        <a:latin typeface="Times New Roman" panose="02020603050405020304" pitchFamily="18" charset="0"/>
                        <a:cs typeface="Times New Roman" panose="02020603050405020304" pitchFamily="18" charset="0"/>
                      </a:endParaRPr>
                    </a:p>
                  </a:txBody>
                  <a:tcPr/>
                </a:tc>
                <a:tc>
                  <a:txBody>
                    <a:bodyPr/>
                    <a:lstStyle/>
                    <a:p>
                      <a:pPr algn="ctr"/>
                      <a:endParaRPr lang="en-IN" sz="1800" baseline="0" dirty="0">
                        <a:latin typeface="Times New Roman" panose="02020603050405020304" pitchFamily="18" charset="0"/>
                        <a:cs typeface="Times New Roman" panose="02020603050405020304" pitchFamily="18" charset="0"/>
                      </a:endParaRPr>
                    </a:p>
                    <a:p>
                      <a:pPr algn="ctr"/>
                      <a:r>
                        <a:rPr lang="en-IN" sz="1800" baseline="0" dirty="0">
                          <a:latin typeface="Times New Roman" panose="02020603050405020304" pitchFamily="18" charset="0"/>
                          <a:cs typeface="Times New Roman" panose="02020603050405020304" pitchFamily="18" charset="0"/>
                        </a:rPr>
                        <a:t>Problems Found</a:t>
                      </a:r>
                      <a:endParaRPr lang="en-IN" sz="1800" b="1" i="0" baseline="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605880">
                <a:tc>
                  <a:txBody>
                    <a:bodyPr/>
                    <a:lstStyle/>
                    <a:p>
                      <a:pPr marL="0" marR="0" algn="ctr">
                        <a:lnSpc>
                          <a:spcPct val="115000"/>
                        </a:lnSpc>
                        <a:spcBef>
                          <a:spcPts val="0"/>
                        </a:spcBef>
                        <a:spcAft>
                          <a:spcPts val="0"/>
                        </a:spcAft>
                      </a:pPr>
                      <a:r>
                        <a:rPr lang="en-US" sz="1400" dirty="0">
                          <a:latin typeface="Times New Roman" panose="02020603050405020304" pitchFamily="18" charset="0"/>
                          <a:cs typeface="Times New Roman" panose="02020603050405020304" pitchFamily="18" charset="0"/>
                        </a:rPr>
                        <a:t>S.R.Rajeswari , Parth Khunteta,</a:t>
                      </a:r>
                      <a:r>
                        <a:rPr lang="en-US" sz="1400" baseline="0" dirty="0">
                          <a:latin typeface="Times New Roman" panose="02020603050405020304" pitchFamily="18" charset="0"/>
                          <a:cs typeface="Times New Roman" panose="02020603050405020304" pitchFamily="18" charset="0"/>
                        </a:rPr>
                        <a:t> et al.</a:t>
                      </a:r>
                      <a:endParaRPr lang="en-US" sz="1400" dirty="0">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latin typeface="Times New Roman" panose="02020603050405020304" pitchFamily="18" charset="0"/>
                          <a:ea typeface="Calibri" panose="020F0502020204030204"/>
                          <a:cs typeface="Times New Roman" panose="02020603050405020304" pitchFamily="18" charset="0"/>
                        </a:rPr>
                        <a:t>IJITEE</a:t>
                      </a:r>
                    </a:p>
                  </a:txBody>
                  <a:tcPr marL="68580" marR="68580" marT="0" marB="0"/>
                </a:tc>
                <a:tc>
                  <a:txBody>
                    <a:bodyPr/>
                    <a:lstStyle/>
                    <a:p>
                      <a:pPr marL="0" marR="0" algn="ctr">
                        <a:lnSpc>
                          <a:spcPct val="115000"/>
                        </a:lnSpc>
                        <a:spcBef>
                          <a:spcPts val="0"/>
                        </a:spcBef>
                        <a:spcAft>
                          <a:spcPts val="0"/>
                        </a:spcAft>
                      </a:pPr>
                      <a:r>
                        <a:rPr lang="en-US" sz="1400" dirty="0">
                          <a:latin typeface="Times New Roman" panose="02020603050405020304" pitchFamily="18" charset="0"/>
                          <a:cs typeface="Times New Roman" panose="02020603050405020304" pitchFamily="18" charset="0"/>
                        </a:rPr>
                        <a:t>2019</a:t>
                      </a:r>
                      <a:endParaRPr lang="en-US" sz="1400" dirty="0">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lgn="ctr"/>
                      <a:r>
                        <a:rPr kumimoji="0" lang="en-US" sz="1400" b="0" i="0" kern="1200" dirty="0">
                          <a:solidFill>
                            <a:schemeClr val="dk1"/>
                          </a:solidFill>
                          <a:latin typeface="Times New Roman" panose="02020603050405020304" pitchFamily="18" charset="0"/>
                          <a:ea typeface="+mn-ea"/>
                          <a:cs typeface="Times New Roman" panose="02020603050405020304" pitchFamily="18" charset="0"/>
                        </a:rPr>
                        <a:t>“</a:t>
                      </a:r>
                      <a:r>
                        <a:rPr lang="en-US" sz="1400" b="0" dirty="0">
                          <a:latin typeface="Times New Roman" panose="02020603050405020304" pitchFamily="18" charset="0"/>
                          <a:cs typeface="Times New Roman" panose="02020603050405020304" pitchFamily="18" charset="0"/>
                        </a:rPr>
                        <a:t>Smart Farming Prediction Using Machine Learning</a:t>
                      </a:r>
                      <a:r>
                        <a:rPr kumimoji="0" lang="en-US" sz="1400" b="0" i="0" kern="1200" dirty="0">
                          <a:solidFill>
                            <a:schemeClr val="dk1"/>
                          </a:solidFill>
                          <a:latin typeface="Times New Roman" panose="02020603050405020304" pitchFamily="18" charset="0"/>
                          <a:ea typeface="+mn-ea"/>
                          <a:cs typeface="Times New Roman" panose="02020603050405020304" pitchFamily="18" charset="0"/>
                        </a:rPr>
                        <a:t>”</a:t>
                      </a:r>
                    </a:p>
                  </a:txBody>
                  <a:tcPr marL="68580" marR="68580" marT="0" marB="0"/>
                </a:tc>
                <a:tc>
                  <a:txBody>
                    <a:bodyPr/>
                    <a:lstStyle/>
                    <a:p>
                      <a:pPr marL="0" marR="0" algn="just">
                        <a:lnSpc>
                          <a:spcPct val="115000"/>
                        </a:lnSpc>
                        <a:spcBef>
                          <a:spcPts val="0"/>
                        </a:spcBef>
                        <a:spcAft>
                          <a:spcPts val="0"/>
                        </a:spcAft>
                      </a:pPr>
                      <a:r>
                        <a:rPr lang="en-US" sz="1400" dirty="0">
                          <a:latin typeface="Times New Roman" panose="02020603050405020304" pitchFamily="18" charset="0"/>
                          <a:cs typeface="Times New Roman" panose="02020603050405020304" pitchFamily="18" charset="0"/>
                        </a:rPr>
                        <a:t>These paper mainly focus on the algorithms such as SVM used to predict crop yield ,crop cost prediction. </a:t>
                      </a:r>
                      <a:endParaRPr lang="en-US" sz="1400" dirty="0">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400" dirty="0">
                          <a:latin typeface="Times New Roman" panose="02020603050405020304" pitchFamily="18" charset="0"/>
                          <a:cs typeface="Times New Roman" panose="02020603050405020304" pitchFamily="18" charset="0"/>
                        </a:rPr>
                        <a:t>Requires</a:t>
                      </a:r>
                      <a:r>
                        <a:rPr lang="en-US" sz="1400" baseline="0" dirty="0">
                          <a:latin typeface="Times New Roman" panose="02020603050405020304" pitchFamily="18" charset="0"/>
                          <a:cs typeface="Times New Roman" panose="02020603050405020304" pitchFamily="18" charset="0"/>
                        </a:rPr>
                        <a:t> important features for classification.</a:t>
                      </a:r>
                    </a:p>
                  </a:txBody>
                  <a:tcPr marL="68580" marR="68580" marT="0" marB="0"/>
                </a:tc>
                <a:extLst>
                  <a:ext uri="{0D108BD9-81ED-4DB2-BD59-A6C34878D82A}">
                    <a16:rowId xmlns:a16="http://schemas.microsoft.com/office/drawing/2014/main" val="10001"/>
                  </a:ext>
                </a:extLst>
              </a:tr>
            </a:tbl>
          </a:graphicData>
        </a:graphic>
      </p:graphicFrame>
      <p:sp>
        <p:nvSpPr>
          <p:cNvPr id="3" name="TextBox 2"/>
          <p:cNvSpPr txBox="1"/>
          <p:nvPr/>
        </p:nvSpPr>
        <p:spPr>
          <a:xfrm>
            <a:off x="327172" y="330123"/>
            <a:ext cx="6967019" cy="707886"/>
          </a:xfrm>
          <a:prstGeom prst="rect">
            <a:avLst/>
          </a:prstGeom>
          <a:noFill/>
        </p:spPr>
        <p:txBody>
          <a:bodyPr wrap="square" rtlCol="0">
            <a:spAutoFit/>
          </a:bodyPr>
          <a:lstStyle/>
          <a:p>
            <a:r>
              <a:rPr lang="en-US" sz="4000" dirty="0">
                <a:solidFill>
                  <a:schemeClr val="tx1"/>
                </a:solidFill>
                <a:latin typeface="Times New Roman" panose="02020603050405020304" pitchFamily="18" charset="0"/>
                <a:cs typeface="Times New Roman" panose="02020603050405020304" pitchFamily="18" charset="0"/>
              </a:rPr>
              <a:t>Literature Review</a:t>
            </a:r>
          </a:p>
        </p:txBody>
      </p:sp>
      <p:sp>
        <p:nvSpPr>
          <p:cNvPr id="4" name="Slide Number Placeholder 3"/>
          <p:cNvSpPr>
            <a:spLocks noGrp="1"/>
          </p:cNvSpPr>
          <p:nvPr>
            <p:ph type="sldNum" sz="quarter" idx="12"/>
          </p:nvPr>
        </p:nvSpPr>
        <p:spPr/>
        <p:txBody>
          <a:bodyPr/>
          <a:lstStyle/>
          <a:p>
            <a:fld id="{56E39993-3455-456D-B76B-54420194FCFA}" type="slidenum">
              <a:rPr lang="en-IN" smtClean="0"/>
              <a:pPr/>
              <a:t>10</a:t>
            </a:fld>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Architecture Diagram</a:t>
            </a:r>
          </a:p>
        </p:txBody>
      </p:sp>
      <p:pic>
        <p:nvPicPr>
          <p:cNvPr id="3074" name="Picture 2" descr="C:\Users\Dell\Desktop\projects\crop recommendation\block.JPG"/>
          <p:cNvPicPr>
            <a:picLocks noChangeAspect="1" noChangeArrowheads="1"/>
          </p:cNvPicPr>
          <p:nvPr/>
        </p:nvPicPr>
        <p:blipFill>
          <a:blip r:embed="rId2" cstate="print"/>
          <a:srcRect/>
          <a:stretch>
            <a:fillRect/>
          </a:stretch>
        </p:blipFill>
        <p:spPr bwMode="auto">
          <a:xfrm>
            <a:off x="1600200" y="1524000"/>
            <a:ext cx="5953125" cy="49530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6347713" cy="914400"/>
          </a:xfrm>
        </p:spPr>
        <p:txBody>
          <a:bodyPr/>
          <a:lstStyle/>
          <a:p>
            <a:r>
              <a:rPr lang="en-US" dirty="0">
                <a:solidFill>
                  <a:schemeClr val="tx1"/>
                </a:solidFill>
                <a:latin typeface="Times New Roman" panose="02020603050405020304" pitchFamily="18" charset="0"/>
                <a:cs typeface="Times New Roman" panose="02020603050405020304" pitchFamily="18" charset="0"/>
              </a:rPr>
              <a:t>Proposed System</a:t>
            </a:r>
          </a:p>
        </p:txBody>
      </p:sp>
      <p:sp>
        <p:nvSpPr>
          <p:cNvPr id="3" name="Content Placeholder 2"/>
          <p:cNvSpPr>
            <a:spLocks noGrp="1"/>
          </p:cNvSpPr>
          <p:nvPr>
            <p:ph idx="1"/>
          </p:nvPr>
        </p:nvSpPr>
        <p:spPr>
          <a:xfrm>
            <a:off x="457200" y="838200"/>
            <a:ext cx="7848600" cy="4724400"/>
          </a:xfrm>
        </p:spPr>
        <p:txBody>
          <a:bodyPr>
            <a:normAutofit/>
          </a:bodyPr>
          <a:lstStyle/>
          <a:p>
            <a:pPr marL="0" algn="just">
              <a:spcBef>
                <a:spcPts val="0"/>
              </a:spcBef>
              <a:spcAft>
                <a:spcPts val="1500"/>
              </a:spcAft>
              <a:defRPr/>
            </a:pPr>
            <a:r>
              <a:rPr lang="en-IN" dirty="0">
                <a:solidFill>
                  <a:srgbClr val="000000"/>
                </a:solidFill>
                <a:latin typeface="Times New Roman" panose="02020603050405020304"/>
                <a:ea typeface="Calibri" panose="020F0502020204030204"/>
              </a:rPr>
              <a:t>We are going to overcome existing problem of crop prediction based on soil    detection accuracy and diversity of soil images. </a:t>
            </a:r>
            <a:endParaRPr lang="en-US" dirty="0">
              <a:solidFill>
                <a:srgbClr val="000000"/>
              </a:solidFill>
              <a:latin typeface="Times New Roman" panose="02020603050405020304"/>
              <a:ea typeface="Calibri" panose="020F0502020204030204"/>
            </a:endParaRPr>
          </a:p>
          <a:p>
            <a:pPr algn="just">
              <a:defRPr/>
            </a:pPr>
            <a:r>
              <a:rPr lang="en-US" altLang="en-US" dirty="0">
                <a:latin typeface="Times New Roman" panose="02020603050405020304" pitchFamily="18" charset="0"/>
              </a:rPr>
              <a:t>The step-by description of the procedure of proposed system  is as follows: </a:t>
            </a:r>
          </a:p>
          <a:p>
            <a:pPr algn="just">
              <a:buFont typeface="Wingdings 3" charset="2"/>
              <a:buNone/>
              <a:defRPr/>
            </a:pPr>
            <a:r>
              <a:rPr lang="en-US" altLang="en-US" dirty="0">
                <a:latin typeface="Times New Roman" panose="02020603050405020304" pitchFamily="18" charset="0"/>
              </a:rPr>
              <a:t>				1) Soil data acquisition; </a:t>
            </a:r>
          </a:p>
          <a:p>
            <a:pPr algn="just">
              <a:buFont typeface="Wingdings 3" charset="2"/>
              <a:buNone/>
              <a:defRPr/>
            </a:pPr>
            <a:r>
              <a:rPr lang="en-US" altLang="en-US" dirty="0">
                <a:latin typeface="Times New Roman" panose="02020603050405020304" pitchFamily="18" charset="0"/>
              </a:rPr>
              <a:t>				2) Preprocessing of data</a:t>
            </a:r>
          </a:p>
          <a:p>
            <a:pPr algn="just">
              <a:buFont typeface="Wingdings 3" charset="2"/>
              <a:buNone/>
              <a:defRPr/>
            </a:pPr>
            <a:r>
              <a:rPr lang="en-US" altLang="en-US" dirty="0">
                <a:latin typeface="Times New Roman" panose="02020603050405020304" pitchFamily="18" charset="0"/>
              </a:rPr>
              <a:t>				3) Segment the components using CNN algorithm </a:t>
            </a:r>
          </a:p>
          <a:p>
            <a:pPr algn="just">
              <a:buFont typeface="Wingdings 3" charset="2"/>
              <a:buNone/>
              <a:defRPr/>
            </a:pPr>
            <a:r>
              <a:rPr lang="en-US" altLang="en-US" dirty="0">
                <a:latin typeface="Times New Roman" panose="02020603050405020304" pitchFamily="18" charset="0"/>
              </a:rPr>
              <a:t>				4) Obtain the useful segments to classify the soil image and provide 			    the soil color</a:t>
            </a:r>
          </a:p>
          <a:p>
            <a:pPr algn="just">
              <a:buFont typeface="Wingdings 3" charset="2"/>
              <a:buNone/>
              <a:defRPr/>
            </a:pPr>
            <a:r>
              <a:rPr lang="en-US" altLang="en-US" dirty="0">
                <a:latin typeface="Times New Roman" panose="02020603050405020304" pitchFamily="18" charset="0"/>
              </a:rPr>
              <a:t>				5) SVM recommend the crops region-wise</a:t>
            </a:r>
            <a:endParaRPr lang="en-IN" altLang="en-US" dirty="0">
              <a:latin typeface="Times New Roman" panose="02020603050405020304" pitchFamily="18" charset="0"/>
            </a:endParaRPr>
          </a:p>
          <a:p>
            <a:pPr algn="just"/>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308" y="480136"/>
            <a:ext cx="8229600" cy="838200"/>
          </a:xfrm>
        </p:spPr>
        <p:txBody>
          <a:bodyPr/>
          <a:lstStyle/>
          <a:p>
            <a:r>
              <a:rPr lang="en-US" dirty="0">
                <a:solidFill>
                  <a:schemeClr val="tx1"/>
                </a:solidFill>
                <a:latin typeface="Times New Roman" panose="02020603050405020304" pitchFamily="18" charset="0"/>
                <a:cs typeface="Times New Roman" panose="02020603050405020304" pitchFamily="18" charset="0"/>
              </a:rPr>
              <a:t>Implementation</a:t>
            </a:r>
          </a:p>
        </p:txBody>
      </p:sp>
      <p:sp>
        <p:nvSpPr>
          <p:cNvPr id="3" name="Content Placeholder 2"/>
          <p:cNvSpPr>
            <a:spLocks noGrp="1"/>
          </p:cNvSpPr>
          <p:nvPr>
            <p:ph idx="1"/>
          </p:nvPr>
        </p:nvSpPr>
        <p:spPr>
          <a:xfrm>
            <a:off x="607540" y="1397381"/>
            <a:ext cx="8229600" cy="4615661"/>
          </a:xfrm>
        </p:spPr>
        <p:txBody>
          <a:bodyPr>
            <a:normAutofit/>
          </a:bodyPr>
          <a:lstStyle/>
          <a:p>
            <a:pPr>
              <a:buNone/>
            </a:pPr>
            <a:r>
              <a:rPr lang="en-US" b="1" dirty="0">
                <a:latin typeface="Times New Roman" panose="02020603050405020304" pitchFamily="18" charset="0"/>
                <a:cs typeface="Times New Roman" panose="02020603050405020304" pitchFamily="18" charset="0"/>
              </a:rPr>
              <a:t>A] Dataset Gathering</a:t>
            </a:r>
          </a:p>
          <a:p>
            <a:r>
              <a:rPr lang="en-US" dirty="0">
                <a:latin typeface="Times New Roman" panose="02020603050405020304" pitchFamily="18" charset="0"/>
                <a:cs typeface="Times New Roman" panose="02020603050405020304" pitchFamily="18" charset="0"/>
              </a:rPr>
              <a:t>Every Machine Learning model works on the data.</a:t>
            </a:r>
          </a:p>
          <a:p>
            <a:r>
              <a:rPr lang="en-US" dirty="0">
                <a:latin typeface="Times New Roman" panose="02020603050405020304" pitchFamily="18" charset="0"/>
                <a:cs typeface="Times New Roman" panose="02020603050405020304" pitchFamily="18" charset="0"/>
              </a:rPr>
              <a:t>The dataset gathering is first step of any machine learning or deep learning project.</a:t>
            </a:r>
          </a:p>
          <a:p>
            <a:r>
              <a:rPr lang="en-US" dirty="0">
                <a:latin typeface="Times New Roman" panose="02020603050405020304" pitchFamily="18" charset="0"/>
                <a:cs typeface="Times New Roman" panose="02020603050405020304" pitchFamily="18" charset="0"/>
              </a:rPr>
              <a:t>We have collected the dataset of soil from </a:t>
            </a:r>
            <a:r>
              <a:rPr lang="en-US" dirty="0" err="1">
                <a:latin typeface="Times New Roman" panose="02020603050405020304" pitchFamily="18" charset="0"/>
                <a:cs typeface="Times New Roman" panose="02020603050405020304" pitchFamily="18" charset="0"/>
              </a:rPr>
              <a:t>kaggle</a:t>
            </a:r>
            <a:r>
              <a:rPr lang="en-US" dirty="0">
                <a:latin typeface="Times New Roman" panose="02020603050405020304" pitchFamily="18" charset="0"/>
                <a:cs typeface="Times New Roman" panose="02020603050405020304" pitchFamily="18" charset="0"/>
              </a:rPr>
              <a:t> platform.</a:t>
            </a:r>
          </a:p>
          <a:p>
            <a:r>
              <a:rPr lang="en-US" dirty="0">
                <a:latin typeface="Times New Roman" panose="02020603050405020304" pitchFamily="18" charset="0"/>
                <a:cs typeface="Times New Roman" panose="02020603050405020304" pitchFamily="18" charset="0"/>
              </a:rPr>
              <a:t>The dataset contains total 812 images of soils which are alluvial, black, clay and Red soil image colors.</a:t>
            </a:r>
          </a:p>
          <a:p>
            <a:r>
              <a:rPr lang="en-US" dirty="0">
                <a:latin typeface="Times New Roman" panose="02020603050405020304" pitchFamily="18" charset="0"/>
                <a:cs typeface="Times New Roman" panose="02020603050405020304" pitchFamily="18" charset="0"/>
              </a:rPr>
              <a:t>We have split the data into two parts:</a:t>
            </a:r>
          </a:p>
          <a:p>
            <a:pPr>
              <a:buNone/>
            </a:pPr>
            <a:r>
              <a:rPr lang="en-US" b="1" dirty="0">
                <a:latin typeface="Times New Roman" panose="02020603050405020304" pitchFamily="18" charset="0"/>
                <a:cs typeface="Times New Roman" panose="02020603050405020304" pitchFamily="18" charset="0"/>
              </a:rPr>
              <a:t>1] Training</a:t>
            </a:r>
          </a:p>
          <a:p>
            <a:pPr>
              <a:buNone/>
            </a:pPr>
            <a:r>
              <a:rPr lang="en-US" dirty="0">
                <a:latin typeface="Times New Roman" panose="02020603050405020304" pitchFamily="18" charset="0"/>
                <a:cs typeface="Times New Roman" panose="02020603050405020304" pitchFamily="18" charset="0"/>
              </a:rPr>
              <a:t>The training folder contains 656 images. Basically the CNN model will learn</a:t>
            </a:r>
          </a:p>
          <a:p>
            <a:pPr>
              <a:buNone/>
            </a:pPr>
            <a:r>
              <a:rPr lang="en-US" dirty="0">
                <a:latin typeface="Times New Roman" panose="02020603050405020304" pitchFamily="18" charset="0"/>
                <a:cs typeface="Times New Roman" panose="02020603050405020304" pitchFamily="18" charset="0"/>
              </a:rPr>
              <a:t>the features on training data.</a:t>
            </a:r>
          </a:p>
          <a:p>
            <a:endParaRPr lang="en-US" dirty="0">
              <a:latin typeface="Times New Roman" panose="02020603050405020304" pitchFamily="18" charset="0"/>
              <a:cs typeface="Times New Roman" panose="02020603050405020304" pitchFamily="18" charset="0"/>
            </a:endParaRPr>
          </a:p>
          <a:p>
            <a:pPr>
              <a:buNone/>
            </a:pPr>
            <a:endParaRPr lang="en-US" sz="2000" dirty="0">
              <a:latin typeface="Times New Roman" panose="02020603050405020304" pitchFamily="18" charset="0"/>
              <a:cs typeface="Times New Roman" panose="02020603050405020304" pitchFamily="18" charset="0"/>
            </a:endParaRPr>
          </a:p>
          <a:p>
            <a:pPr>
              <a:buNone/>
            </a:pPr>
            <a:endParaRPr lang="en-US" sz="2000"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934201" cy="1066800"/>
          </a:xfrm>
        </p:spPr>
        <p:txBody>
          <a:bodyPr/>
          <a:lstStyle/>
          <a:p>
            <a:r>
              <a:rPr lang="en-US" dirty="0">
                <a:solidFill>
                  <a:schemeClr val="tx1"/>
                </a:solidFill>
              </a:rPr>
              <a:t>Cont…</a:t>
            </a:r>
          </a:p>
        </p:txBody>
      </p:sp>
      <p:sp>
        <p:nvSpPr>
          <p:cNvPr id="3" name="Content Placeholder 2"/>
          <p:cNvSpPr>
            <a:spLocks noGrp="1"/>
          </p:cNvSpPr>
          <p:nvPr>
            <p:ph idx="1"/>
          </p:nvPr>
        </p:nvSpPr>
        <p:spPr>
          <a:xfrm>
            <a:off x="457200" y="1600200"/>
            <a:ext cx="8153401" cy="4316410"/>
          </a:xfrm>
        </p:spPr>
        <p:txBody>
          <a:bodyPr>
            <a:normAutofit/>
          </a:bodyPr>
          <a:lstStyle/>
          <a:p>
            <a:pPr>
              <a:buNone/>
            </a:pPr>
            <a:r>
              <a:rPr lang="en-US" b="1" dirty="0">
                <a:latin typeface="Times New Roman" panose="02020603050405020304" pitchFamily="18" charset="0"/>
                <a:cs typeface="Times New Roman" panose="02020603050405020304" pitchFamily="18" charset="0"/>
              </a:rPr>
              <a:t>2] Testing</a:t>
            </a:r>
          </a:p>
          <a:p>
            <a:pPr>
              <a:buNone/>
            </a:pPr>
            <a:r>
              <a:rPr lang="en-US" dirty="0">
                <a:latin typeface="Times New Roman" panose="02020603050405020304" pitchFamily="18" charset="0"/>
                <a:cs typeface="Times New Roman" panose="02020603050405020304" pitchFamily="18" charset="0"/>
              </a:rPr>
              <a:t>The testing folder contains 156 images. This test data will check the performance of</a:t>
            </a:r>
          </a:p>
          <a:p>
            <a:pPr>
              <a:buNone/>
            </a:pPr>
            <a:r>
              <a:rPr lang="en-US" dirty="0">
                <a:latin typeface="Times New Roman" panose="02020603050405020304" pitchFamily="18" charset="0"/>
                <a:cs typeface="Times New Roman" panose="02020603050405020304" pitchFamily="18" charset="0"/>
              </a:rPr>
              <a:t>Model on trained data. </a:t>
            </a:r>
          </a:p>
          <a:p>
            <a:pPr>
              <a:buNone/>
            </a:pPr>
            <a:endParaRPr lang="en-US"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a:p>
            <a:pPr>
              <a:buNone/>
            </a:pPr>
            <a:endParaRPr lang="en-US" dirty="0"/>
          </a:p>
        </p:txBody>
      </p:sp>
      <p:pic>
        <p:nvPicPr>
          <p:cNvPr id="1028" name="Picture 4" descr="C:\Users\Dell\Desktop\projects\crop recommendation\soil\Soil Dataset\training_set\Alluvial_Soil\Alluvial_42.jpg"/>
          <p:cNvPicPr>
            <a:picLocks noChangeAspect="1" noChangeArrowheads="1"/>
          </p:cNvPicPr>
          <p:nvPr/>
        </p:nvPicPr>
        <p:blipFill>
          <a:blip r:embed="rId2" cstate="print"/>
          <a:srcRect/>
          <a:stretch>
            <a:fillRect/>
          </a:stretch>
        </p:blipFill>
        <p:spPr bwMode="auto">
          <a:xfrm>
            <a:off x="1066800" y="2971800"/>
            <a:ext cx="2438400" cy="1624013"/>
          </a:xfrm>
          <a:prstGeom prst="rect">
            <a:avLst/>
          </a:prstGeom>
          <a:noFill/>
        </p:spPr>
      </p:pic>
      <p:pic>
        <p:nvPicPr>
          <p:cNvPr id="1029" name="Picture 5" descr="C:\Users\Dell\Desktop\projects\crop recommendation\soil\Soil Dataset\training_set\Black_Soil\Black_12.jpg"/>
          <p:cNvPicPr>
            <a:picLocks noChangeAspect="1" noChangeArrowheads="1"/>
          </p:cNvPicPr>
          <p:nvPr/>
        </p:nvPicPr>
        <p:blipFill>
          <a:blip r:embed="rId3" cstate="print"/>
          <a:srcRect/>
          <a:stretch>
            <a:fillRect/>
          </a:stretch>
        </p:blipFill>
        <p:spPr bwMode="auto">
          <a:xfrm>
            <a:off x="4572000" y="2590800"/>
            <a:ext cx="2447925" cy="1762125"/>
          </a:xfrm>
          <a:prstGeom prst="rect">
            <a:avLst/>
          </a:prstGeom>
          <a:noFill/>
        </p:spPr>
      </p:pic>
      <p:pic>
        <p:nvPicPr>
          <p:cNvPr id="1030" name="Picture 6" descr="C:\Users\Dell\Desktop\projects\crop recommendation\soil\Soil Dataset\training_set\Clay_Soil\Clay_16.jpg"/>
          <p:cNvPicPr>
            <a:picLocks noChangeAspect="1" noChangeArrowheads="1"/>
          </p:cNvPicPr>
          <p:nvPr/>
        </p:nvPicPr>
        <p:blipFill>
          <a:blip r:embed="rId4" cstate="print"/>
          <a:srcRect/>
          <a:stretch>
            <a:fillRect/>
          </a:stretch>
        </p:blipFill>
        <p:spPr bwMode="auto">
          <a:xfrm>
            <a:off x="1066800" y="4876800"/>
            <a:ext cx="2414588" cy="1771650"/>
          </a:xfrm>
          <a:prstGeom prst="rect">
            <a:avLst/>
          </a:prstGeom>
          <a:noFill/>
        </p:spPr>
      </p:pic>
      <p:pic>
        <p:nvPicPr>
          <p:cNvPr id="1031" name="Picture 7" descr="C:\Users\Dell\Desktop\projects\crop recommendation\soil\Soil Dataset\training_set\Red_Soil\Red_77.jpg"/>
          <p:cNvPicPr>
            <a:picLocks noChangeAspect="1" noChangeArrowheads="1"/>
          </p:cNvPicPr>
          <p:nvPr/>
        </p:nvPicPr>
        <p:blipFill>
          <a:blip r:embed="rId5" cstate="print"/>
          <a:srcRect/>
          <a:stretch>
            <a:fillRect/>
          </a:stretch>
        </p:blipFill>
        <p:spPr bwMode="auto">
          <a:xfrm>
            <a:off x="4572000" y="4876800"/>
            <a:ext cx="2619375" cy="1743075"/>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934201" cy="1066800"/>
          </a:xfrm>
        </p:spPr>
        <p:txBody>
          <a:bodyPr/>
          <a:lstStyle/>
          <a:p>
            <a:r>
              <a:rPr lang="en-US" dirty="0"/>
              <a:t>Cont…</a:t>
            </a:r>
          </a:p>
        </p:txBody>
      </p:sp>
      <p:sp>
        <p:nvSpPr>
          <p:cNvPr id="3" name="Content Placeholder 2"/>
          <p:cNvSpPr>
            <a:spLocks noGrp="1"/>
          </p:cNvSpPr>
          <p:nvPr>
            <p:ph idx="1"/>
          </p:nvPr>
        </p:nvSpPr>
        <p:spPr>
          <a:xfrm>
            <a:off x="457200" y="1600200"/>
            <a:ext cx="8153401" cy="4316410"/>
          </a:xfrm>
        </p:spPr>
        <p:txBody>
          <a:bodyPr>
            <a:normAutofit lnSpcReduction="10000"/>
          </a:bodyPr>
          <a:lstStyle/>
          <a:p>
            <a:pPr>
              <a:buNone/>
            </a:pPr>
            <a:r>
              <a:rPr lang="en-US" b="1" dirty="0">
                <a:latin typeface="Times New Roman" pitchFamily="18" charset="0"/>
                <a:cs typeface="Times New Roman" pitchFamily="18" charset="0"/>
              </a:rPr>
              <a:t>B] Dataset Pre-Processing</a:t>
            </a:r>
          </a:p>
          <a:p>
            <a:pPr>
              <a:buNone/>
            </a:pPr>
            <a:r>
              <a:rPr lang="en-US" dirty="0">
                <a:latin typeface="Times New Roman" pitchFamily="18" charset="0"/>
                <a:cs typeface="Times New Roman" pitchFamily="18" charset="0"/>
              </a:rPr>
              <a:t>The dataset contains different sizes of every image.</a:t>
            </a:r>
          </a:p>
          <a:p>
            <a:pPr>
              <a:buNone/>
            </a:pPr>
            <a:r>
              <a:rPr lang="en-US" dirty="0">
                <a:latin typeface="Times New Roman" pitchFamily="18" charset="0"/>
                <a:cs typeface="Times New Roman" pitchFamily="18" charset="0"/>
              </a:rPr>
              <a:t>In that we are converted the every image into standard size. i.e. (224*224).</a:t>
            </a:r>
          </a:p>
          <a:p>
            <a:pPr>
              <a:buNone/>
            </a:pPr>
            <a:endParaRPr lang="en-US" dirty="0">
              <a:latin typeface="Times New Roman" pitchFamily="18" charset="0"/>
              <a:cs typeface="Times New Roman" pitchFamily="18" charset="0"/>
            </a:endParaRPr>
          </a:p>
          <a:p>
            <a:pPr>
              <a:buNone/>
            </a:pPr>
            <a:r>
              <a:rPr lang="en-US" b="1" dirty="0">
                <a:latin typeface="Times New Roman" pitchFamily="18" charset="0"/>
                <a:cs typeface="Times New Roman" pitchFamily="18" charset="0"/>
              </a:rPr>
              <a:t>C] Data Augmentation</a:t>
            </a:r>
          </a:p>
          <a:p>
            <a:pPr>
              <a:buNone/>
            </a:pPr>
            <a:r>
              <a:rPr lang="en-US" dirty="0">
                <a:latin typeface="Times New Roman" pitchFamily="18" charset="0"/>
                <a:cs typeface="Times New Roman" pitchFamily="18" charset="0"/>
              </a:rPr>
              <a:t>In this step we are performing some transformations on images such as rotate the</a:t>
            </a:r>
          </a:p>
          <a:p>
            <a:pPr>
              <a:buNone/>
            </a:pPr>
            <a:r>
              <a:rPr lang="en-US" dirty="0">
                <a:latin typeface="Times New Roman" pitchFamily="18" charset="0"/>
                <a:cs typeface="Times New Roman" pitchFamily="18" charset="0"/>
              </a:rPr>
              <a:t>Image into 40 degree/angle, zoom the image with 0.2 scale factor and changing the</a:t>
            </a:r>
          </a:p>
          <a:p>
            <a:pPr>
              <a:buNone/>
            </a:pPr>
            <a:r>
              <a:rPr lang="en-US" dirty="0">
                <a:latin typeface="Times New Roman" pitchFamily="18" charset="0"/>
                <a:cs typeface="Times New Roman" pitchFamily="18" charset="0"/>
              </a:rPr>
              <a:t>Contrast of original image.</a:t>
            </a:r>
          </a:p>
          <a:p>
            <a:pPr>
              <a:buNone/>
            </a:pPr>
            <a:endParaRPr lang="en-US" dirty="0">
              <a:latin typeface="Times New Roman" pitchFamily="18" charset="0"/>
              <a:cs typeface="Times New Roman" pitchFamily="18" charset="0"/>
            </a:endParaRPr>
          </a:p>
          <a:p>
            <a:pPr>
              <a:buNone/>
            </a:pPr>
            <a:r>
              <a:rPr lang="en-US" b="1" dirty="0">
                <a:latin typeface="Times New Roman" pitchFamily="18" charset="0"/>
                <a:cs typeface="Times New Roman" pitchFamily="18" charset="0"/>
              </a:rPr>
              <a:t>D] Model Training</a:t>
            </a:r>
          </a:p>
          <a:p>
            <a:pPr>
              <a:buNone/>
            </a:pPr>
            <a:r>
              <a:rPr lang="en-US" dirty="0">
                <a:latin typeface="Times New Roman" pitchFamily="18" charset="0"/>
                <a:cs typeface="Times New Roman" pitchFamily="18" charset="0"/>
              </a:rPr>
              <a:t>In this step we have trained the model with 20 epochs and we got the </a:t>
            </a:r>
            <a:r>
              <a:rPr lang="en-US" b="1" dirty="0">
                <a:latin typeface="Times New Roman" pitchFamily="18" charset="0"/>
                <a:cs typeface="Times New Roman" pitchFamily="18" charset="0"/>
              </a:rPr>
              <a:t>91.6% </a:t>
            </a:r>
            <a:r>
              <a:rPr lang="en-US" dirty="0">
                <a:latin typeface="Times New Roman" pitchFamily="18" charset="0"/>
                <a:cs typeface="Times New Roman" pitchFamily="18" charset="0"/>
              </a:rPr>
              <a:t>accuracy.</a:t>
            </a:r>
          </a:p>
          <a:p>
            <a:pPr>
              <a:buNone/>
            </a:pPr>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a:p>
            <a:pPr>
              <a:buNone/>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533400" y="304800"/>
            <a:ext cx="6684169" cy="838200"/>
          </a:xfrm>
        </p:spPr>
        <p:txBody>
          <a:bodyPr>
            <a:normAutofit/>
          </a:bodyPr>
          <a:lstStyle/>
          <a:p>
            <a:pPr marL="342900" indent="-342900">
              <a:spcBef>
                <a:spcPct val="20000"/>
              </a:spcBef>
            </a:pPr>
            <a:r>
              <a:rPr lang="en-US" altLang="en-US" b="1" dirty="0">
                <a:latin typeface="Times New Roman" pitchFamily="18" charset="0"/>
                <a:cs typeface="Times New Roman" pitchFamily="18" charset="0"/>
              </a:rPr>
              <a:t>Algorithm</a:t>
            </a:r>
            <a:endParaRPr lang="en-IN" dirty="0"/>
          </a:p>
        </p:txBody>
      </p:sp>
      <p:sp>
        <p:nvSpPr>
          <p:cNvPr id="3" name="Content Placeholder 2"/>
          <p:cNvSpPr>
            <a:spLocks noGrp="1"/>
          </p:cNvSpPr>
          <p:nvPr>
            <p:ph idx="1"/>
          </p:nvPr>
        </p:nvSpPr>
        <p:spPr>
          <a:xfrm>
            <a:off x="609600" y="1447800"/>
            <a:ext cx="7543800" cy="3778250"/>
          </a:xfrm>
        </p:spPr>
        <p:txBody>
          <a:bodyPr>
            <a:normAutofit/>
          </a:bodyPr>
          <a:lstStyle/>
          <a:p>
            <a:pPr marL="457200" indent="-457200" algn="just">
              <a:buFont typeface="Wingdings 3" pitchFamily="18" charset="2"/>
              <a:buAutoNum type="arabicPeriod"/>
              <a:defRPr/>
            </a:pPr>
            <a:r>
              <a:rPr lang="en-US" sz="2400" b="1" dirty="0">
                <a:latin typeface="Times New Roman" pitchFamily="18" charset="0"/>
                <a:cs typeface="Times New Roman" pitchFamily="18" charset="0"/>
              </a:rPr>
              <a:t>Conventional Neural Network (CNN)</a:t>
            </a:r>
          </a:p>
          <a:p>
            <a:pPr marL="762000" lvl="1" indent="-457200">
              <a:lnSpc>
                <a:spcPct val="80000"/>
              </a:lnSpc>
              <a:spcBef>
                <a:spcPts val="0"/>
              </a:spcBef>
              <a:buClr>
                <a:srgbClr val="002060"/>
              </a:buClr>
              <a:buSzPts val="2400"/>
              <a:buNone/>
              <a:defRPr/>
            </a:pPr>
            <a:endParaRPr lang="en-US" sz="1800"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762000" lvl="1" indent="-457200">
              <a:lnSpc>
                <a:spcPct val="80000"/>
              </a:lnSpc>
              <a:spcBef>
                <a:spcPts val="0"/>
              </a:spcBef>
              <a:buClr>
                <a:srgbClr val="002060"/>
              </a:buClr>
              <a:buSzPts val="2400"/>
              <a:buFont typeface="Wingdings" pitchFamily="2" charset="2"/>
              <a:buChar char="Ø"/>
              <a:defRPr/>
            </a:pPr>
            <a:r>
              <a:rPr lang="en-US" sz="1800" dirty="0">
                <a:solidFill>
                  <a:srgbClr val="000000"/>
                </a:solidFill>
                <a:uFill>
                  <a:solidFill>
                    <a:srgbClr val="FFFFFF"/>
                  </a:solidFill>
                </a:uFill>
                <a:latin typeface="Times New Roman" panose="02020603050405020304" pitchFamily="18" charset="0"/>
                <a:cs typeface="Times New Roman" panose="02020603050405020304" pitchFamily="18" charset="0"/>
              </a:rPr>
              <a:t>CNN takes in processed images as input.</a:t>
            </a:r>
          </a:p>
          <a:p>
            <a:pPr marL="762000" lvl="1" indent="-457200">
              <a:lnSpc>
                <a:spcPct val="80000"/>
              </a:lnSpc>
              <a:spcBef>
                <a:spcPts val="0"/>
              </a:spcBef>
              <a:buClr>
                <a:srgbClr val="002060"/>
              </a:buClr>
              <a:buSzPts val="2400"/>
              <a:buFont typeface="Wingdings" pitchFamily="2" charset="2"/>
              <a:buChar char="Ø"/>
              <a:defRPr/>
            </a:pPr>
            <a:r>
              <a:rPr lang="en-US" sz="1800" dirty="0">
                <a:solidFill>
                  <a:srgbClr val="000000"/>
                </a:solidFill>
                <a:uFill>
                  <a:solidFill>
                    <a:srgbClr val="FFFFFF"/>
                  </a:solidFill>
                </a:uFill>
                <a:latin typeface="Times New Roman" panose="02020603050405020304" pitchFamily="18" charset="0"/>
                <a:cs typeface="Times New Roman" panose="02020603050405020304" pitchFamily="18" charset="0"/>
              </a:rPr>
              <a:t>Extracts different features  about the images regardless of their position using a series of mathematical operations to identify the pattern.</a:t>
            </a:r>
          </a:p>
          <a:p>
            <a:pPr marL="762000" lvl="1" indent="-457200">
              <a:lnSpc>
                <a:spcPct val="80000"/>
              </a:lnSpc>
              <a:spcBef>
                <a:spcPts val="0"/>
              </a:spcBef>
              <a:buClr>
                <a:srgbClr val="002060"/>
              </a:buClr>
              <a:buSzPts val="2400"/>
              <a:buFont typeface="Wingdings" pitchFamily="2" charset="2"/>
              <a:buChar char="Ø"/>
              <a:defRPr/>
            </a:pPr>
            <a:r>
              <a:rPr lang="en-US" sz="1800" dirty="0">
                <a:solidFill>
                  <a:srgbClr val="000000"/>
                </a:solidFill>
                <a:uFill>
                  <a:solidFill>
                    <a:srgbClr val="FFFFFF"/>
                  </a:solidFill>
                </a:uFill>
                <a:latin typeface="Times New Roman" panose="02020603050405020304" pitchFamily="18" charset="0"/>
                <a:cs typeface="Times New Roman" panose="02020603050405020304" pitchFamily="18" charset="0"/>
              </a:rPr>
              <a:t>Every layer in CNN has API which transforms input to output with differentiable functions.</a:t>
            </a:r>
          </a:p>
          <a:p>
            <a:pPr>
              <a:buFont typeface="Wingdings 3" pitchFamily="18" charset="2"/>
              <a:buNone/>
              <a:defRPr/>
            </a:pPr>
            <a:endParaRPr lang="en-US" sz="2400" dirty="0"/>
          </a:p>
          <a:p>
            <a:pPr algn="just">
              <a:buFont typeface="Wingdings 3" pitchFamily="18" charset="2"/>
              <a:buNone/>
              <a:defRPr/>
            </a:pPr>
            <a:endParaRPr lang="en-US" sz="1600" dirty="0">
              <a:latin typeface="Times New Roman" pitchFamily="18" charset="0"/>
              <a:cs typeface="Times New Roman" pitchFamily="18" charset="0"/>
            </a:endParaRPr>
          </a:p>
          <a:p>
            <a:pPr marL="457200" lvl="1" indent="0">
              <a:buFont typeface="Wingdings 3" pitchFamily="18" charset="2"/>
              <a:buNone/>
              <a:defRPr/>
            </a:pPr>
            <a:endParaRPr lang="en-US" dirty="0"/>
          </a:p>
          <a:p>
            <a:pPr lvl="1">
              <a:buFont typeface="Wingdings 3" pitchFamily="18" charset="2"/>
              <a:buNone/>
              <a:defRPr/>
            </a:pPr>
            <a:endParaRPr lang="en-US" dirty="0"/>
          </a:p>
        </p:txBody>
      </p:sp>
      <p:sp>
        <p:nvSpPr>
          <p:cNvPr id="4" name="Date Placeholder 3"/>
          <p:cNvSpPr>
            <a:spLocks noGrp="1"/>
          </p:cNvSpPr>
          <p:nvPr>
            <p:ph type="dt" sz="quarter" idx="10"/>
          </p:nvPr>
        </p:nvSpPr>
        <p:spPr/>
        <p:txBody>
          <a:bodyPr/>
          <a:lstStyle/>
          <a:p>
            <a:pPr>
              <a:defRPr/>
            </a:pPr>
            <a:fld id="{68AC2155-1AA5-4B98-A0A4-63437400A046}" type="datetime1">
              <a:rPr lang="en-US" smtClean="0"/>
              <a:pPr>
                <a:defRPr/>
              </a:pPr>
              <a:t>3/29/2024</a:t>
            </a:fld>
            <a:endParaRPr lang="en-US"/>
          </a:p>
        </p:txBody>
      </p:sp>
      <p:sp>
        <p:nvSpPr>
          <p:cNvPr id="39941" name="Slide Number Placeholder 5"/>
          <p:cNvSpPr>
            <a:spLocks noGrp="1"/>
          </p:cNvSpPr>
          <p:nvPr>
            <p:ph type="sldNum" sz="quarter" idx="12"/>
          </p:nvPr>
        </p:nvSpPr>
        <p:spPr>
          <a:noFill/>
          <a:ln>
            <a:miter lim="800000"/>
            <a:headEnd/>
            <a:tailEnd/>
          </a:ln>
        </p:spPr>
        <p:txBody>
          <a:bodyPr/>
          <a:lstStyle/>
          <a:p>
            <a:fld id="{470AFAFB-E5F1-4883-8EB0-A85DB160CDC4}" type="slidenum">
              <a:rPr lang="en-US" smtClean="0">
                <a:cs typeface="Arial" charset="0"/>
              </a:rPr>
              <a:pPr/>
              <a:t>16</a:t>
            </a:fld>
            <a:endParaRPr lang="en-US">
              <a:cs typeface="Arial" charset="0"/>
            </a:endParaRPr>
          </a:p>
        </p:txBody>
      </p:sp>
      <p:pic>
        <p:nvPicPr>
          <p:cNvPr id="39942" name="Google Shape;306;p41"/>
          <p:cNvPicPr preferRelativeResize="0">
            <a:picLocks noChangeAspect="1" noChangeArrowheads="1"/>
          </p:cNvPicPr>
          <p:nvPr/>
        </p:nvPicPr>
        <p:blipFill>
          <a:blip r:embed="rId2" cstate="print"/>
          <a:srcRect/>
          <a:stretch>
            <a:fillRect/>
          </a:stretch>
        </p:blipFill>
        <p:spPr bwMode="auto">
          <a:xfrm>
            <a:off x="2395537" y="3787775"/>
            <a:ext cx="4595813" cy="2293938"/>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Google Shape;311;p42"/>
          <p:cNvSpPr txBox="1">
            <a:spLocks noGrp="1"/>
          </p:cNvSpPr>
          <p:nvPr>
            <p:ph type="title"/>
          </p:nvPr>
        </p:nvSpPr>
        <p:spPr>
          <a:xfrm>
            <a:off x="483394" y="146051"/>
            <a:ext cx="7055644" cy="1400175"/>
          </a:xfrm>
        </p:spPr>
        <p:txBody>
          <a:bodyPr spcFirstLastPara="1" lIns="91425" tIns="45700" rIns="91425" bIns="45700">
            <a:noAutofit/>
          </a:bodyPr>
          <a:lstStyle/>
          <a:p>
            <a:pPr>
              <a:spcBef>
                <a:spcPts val="0"/>
              </a:spcBef>
              <a:spcAft>
                <a:spcPts val="0"/>
              </a:spcAft>
              <a:defRPr/>
            </a:pPr>
            <a:r>
              <a:rPr lang="en-US" b="1" dirty="0">
                <a:latin typeface="+mn-lt"/>
              </a:rPr>
              <a:t>Cont…</a:t>
            </a:r>
            <a:endParaRPr lang="en-US" b="1" dirty="0">
              <a:latin typeface="+mn-lt"/>
              <a:ea typeface="+mn-ea"/>
              <a:cs typeface="+mn-cs"/>
            </a:endParaRPr>
          </a:p>
        </p:txBody>
      </p:sp>
      <p:sp>
        <p:nvSpPr>
          <p:cNvPr id="40963" name="Google Shape;312;p42"/>
          <p:cNvSpPr>
            <a:spLocks noGrp="1"/>
          </p:cNvSpPr>
          <p:nvPr>
            <p:ph type="body" idx="1"/>
          </p:nvPr>
        </p:nvSpPr>
        <p:spPr>
          <a:xfrm>
            <a:off x="345281" y="1331913"/>
            <a:ext cx="8445104" cy="5319712"/>
          </a:xfrm>
        </p:spPr>
        <p:txBody>
          <a:bodyPr lIns="91425" tIns="45700" rIns="91425" bIns="45700"/>
          <a:lstStyle/>
          <a:p>
            <a:pPr marL="444500">
              <a:buClr>
                <a:srgbClr val="002060"/>
              </a:buClr>
              <a:buSzPts val="2000"/>
              <a:buFont typeface="Wingdings" pitchFamily="2" charset="2"/>
              <a:buChar char="q"/>
            </a:pPr>
            <a:r>
              <a:rPr lang="en-US" dirty="0" err="1"/>
              <a:t>Convolutional</a:t>
            </a:r>
            <a:r>
              <a:rPr lang="en-US" dirty="0"/>
              <a:t> Layer</a:t>
            </a:r>
          </a:p>
          <a:p>
            <a:pPr marL="444500">
              <a:spcBef>
                <a:spcPct val="0"/>
              </a:spcBef>
              <a:buClr>
                <a:srgbClr val="002060"/>
              </a:buClr>
              <a:buSzPts val="2000"/>
              <a:buFont typeface="Wingdings" pitchFamily="2" charset="2"/>
              <a:buChar char="q"/>
            </a:pPr>
            <a:r>
              <a:rPr lang="en-US" dirty="0"/>
              <a:t>Pooling</a:t>
            </a:r>
          </a:p>
          <a:p>
            <a:pPr marL="444500">
              <a:spcBef>
                <a:spcPct val="0"/>
              </a:spcBef>
              <a:buClr>
                <a:srgbClr val="002060"/>
              </a:buClr>
              <a:buSzPts val="2000"/>
              <a:buFont typeface="Wingdings" pitchFamily="2" charset="2"/>
              <a:buChar char="q"/>
            </a:pPr>
            <a:r>
              <a:rPr lang="en-US" dirty="0"/>
              <a:t>Flattening</a:t>
            </a:r>
          </a:p>
          <a:p>
            <a:pPr marL="444500">
              <a:spcBef>
                <a:spcPct val="0"/>
              </a:spcBef>
              <a:buClr>
                <a:srgbClr val="002060"/>
              </a:buClr>
              <a:buSzPts val="2000"/>
              <a:buFont typeface="Wingdings" pitchFamily="2" charset="2"/>
              <a:buChar char="q"/>
            </a:pPr>
            <a:r>
              <a:rPr lang="en-US" dirty="0"/>
              <a:t>Fully Connection</a:t>
            </a:r>
          </a:p>
          <a:p>
            <a:pPr marL="444500">
              <a:spcBef>
                <a:spcPct val="0"/>
              </a:spcBef>
              <a:buClr>
                <a:srgbClr val="002060"/>
              </a:buClr>
              <a:buSzPts val="2000"/>
              <a:buFont typeface="Wingdings" pitchFamily="2" charset="2"/>
              <a:buChar char="q"/>
            </a:pPr>
            <a:endParaRPr lang="en-US" dirty="0"/>
          </a:p>
          <a:p>
            <a:pPr marL="444500">
              <a:spcBef>
                <a:spcPct val="0"/>
              </a:spcBef>
              <a:buClr>
                <a:srgbClr val="002060"/>
              </a:buClr>
              <a:buSzPts val="2000"/>
              <a:buFont typeface="Wingdings" pitchFamily="2" charset="2"/>
              <a:buChar char="q"/>
            </a:pPr>
            <a:endParaRPr lang="en-US" dirty="0"/>
          </a:p>
          <a:p>
            <a:pPr marL="444500">
              <a:spcBef>
                <a:spcPct val="0"/>
              </a:spcBef>
              <a:buClr>
                <a:srgbClr val="002060"/>
              </a:buClr>
              <a:buSzPts val="2000"/>
              <a:buFont typeface="Wingdings" pitchFamily="2" charset="2"/>
              <a:buChar char="q"/>
            </a:pPr>
            <a:endParaRPr lang="en-US" dirty="0"/>
          </a:p>
          <a:p>
            <a:pPr marL="444500">
              <a:spcBef>
                <a:spcPct val="0"/>
              </a:spcBef>
              <a:buClr>
                <a:srgbClr val="002060"/>
              </a:buClr>
              <a:buSzPts val="2000"/>
              <a:buFont typeface="Wingdings" pitchFamily="2" charset="2"/>
              <a:buChar char="q"/>
            </a:pPr>
            <a:endParaRPr lang="en-US" dirty="0"/>
          </a:p>
          <a:p>
            <a:pPr marL="444500">
              <a:spcBef>
                <a:spcPct val="0"/>
              </a:spcBef>
              <a:buClr>
                <a:srgbClr val="002060"/>
              </a:buClr>
              <a:buSzPts val="2000"/>
              <a:buFont typeface="Wingdings" pitchFamily="2" charset="2"/>
              <a:buChar char="q"/>
            </a:pPr>
            <a:endParaRPr lang="en-US" dirty="0"/>
          </a:p>
          <a:p>
            <a:pPr marL="444500">
              <a:spcBef>
                <a:spcPct val="0"/>
              </a:spcBef>
              <a:buClr>
                <a:srgbClr val="002060"/>
              </a:buClr>
              <a:buSzPts val="2000"/>
              <a:buFont typeface="Wingdings" pitchFamily="2" charset="2"/>
              <a:buChar char="q"/>
            </a:pPr>
            <a:endParaRPr lang="en-US" dirty="0"/>
          </a:p>
          <a:p>
            <a:pPr marL="444500">
              <a:spcBef>
                <a:spcPct val="0"/>
              </a:spcBef>
              <a:buClr>
                <a:srgbClr val="002060"/>
              </a:buClr>
              <a:buSzPts val="2000"/>
              <a:buFont typeface="Wingdings" pitchFamily="2" charset="2"/>
              <a:buChar char="q"/>
            </a:pPr>
            <a:endParaRPr lang="en-US" dirty="0"/>
          </a:p>
          <a:p>
            <a:pPr marL="444500">
              <a:spcBef>
                <a:spcPct val="0"/>
              </a:spcBef>
              <a:buClr>
                <a:srgbClr val="002060"/>
              </a:buClr>
              <a:buSzPts val="2000"/>
              <a:buFont typeface="Wingdings" pitchFamily="2" charset="2"/>
              <a:buChar char="q"/>
            </a:pPr>
            <a:endParaRPr lang="en-US" dirty="0"/>
          </a:p>
          <a:p>
            <a:pPr marL="444500">
              <a:spcBef>
                <a:spcPct val="0"/>
              </a:spcBef>
              <a:buClr>
                <a:srgbClr val="002060"/>
              </a:buClr>
              <a:buSzPts val="2000"/>
              <a:buFont typeface="Wingdings" pitchFamily="2" charset="2"/>
              <a:buChar char="q"/>
            </a:pPr>
            <a:endParaRPr lang="en-US" dirty="0"/>
          </a:p>
          <a:p>
            <a:pPr marL="444500">
              <a:spcBef>
                <a:spcPct val="0"/>
              </a:spcBef>
              <a:buClr>
                <a:srgbClr val="002060"/>
              </a:buClr>
              <a:buSzPts val="2000"/>
              <a:buFont typeface="Wingdings" pitchFamily="2" charset="2"/>
              <a:buChar char="q"/>
            </a:pPr>
            <a:endParaRPr lang="en-US" dirty="0"/>
          </a:p>
          <a:p>
            <a:pPr marL="444500">
              <a:spcBef>
                <a:spcPct val="0"/>
              </a:spcBef>
              <a:buClr>
                <a:srgbClr val="002060"/>
              </a:buClr>
              <a:buSzPts val="2000"/>
              <a:buFont typeface="Wingdings" pitchFamily="2" charset="2"/>
              <a:buChar char="q"/>
            </a:pPr>
            <a:endParaRPr lang="en-US" dirty="0"/>
          </a:p>
          <a:p>
            <a:pPr marL="444500">
              <a:spcBef>
                <a:spcPct val="0"/>
              </a:spcBef>
              <a:buClr>
                <a:srgbClr val="002060"/>
              </a:buClr>
              <a:buSzPts val="2000"/>
              <a:buFont typeface="Wingdings" pitchFamily="2" charset="2"/>
              <a:buChar char="q"/>
            </a:pPr>
            <a:endParaRPr lang="en-US" dirty="0"/>
          </a:p>
          <a:p>
            <a:pPr marL="444500" algn="ctr">
              <a:spcBef>
                <a:spcPct val="0"/>
              </a:spcBef>
              <a:buClr>
                <a:srgbClr val="002060"/>
              </a:buClr>
              <a:buSzPts val="2000"/>
              <a:buNone/>
            </a:pPr>
            <a:r>
              <a:rPr lang="en-US" dirty="0"/>
              <a:t>Figure: CNN Architecture</a:t>
            </a:r>
          </a:p>
        </p:txBody>
      </p:sp>
      <p:pic>
        <p:nvPicPr>
          <p:cNvPr id="40964" name="Google Shape;313;p42"/>
          <p:cNvPicPr preferRelativeResize="0">
            <a:picLocks noChangeAspect="1" noChangeArrowheads="1"/>
          </p:cNvPicPr>
          <p:nvPr/>
        </p:nvPicPr>
        <p:blipFill>
          <a:blip r:embed="rId3" cstate="print"/>
          <a:srcRect/>
          <a:stretch>
            <a:fillRect/>
          </a:stretch>
        </p:blipFill>
        <p:spPr bwMode="auto">
          <a:xfrm>
            <a:off x="609600" y="2973387"/>
            <a:ext cx="7817644" cy="2665413"/>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Google Shape;325;p44"/>
          <p:cNvSpPr>
            <a:spLocks noGrp="1"/>
          </p:cNvSpPr>
          <p:nvPr>
            <p:ph type="title"/>
          </p:nvPr>
        </p:nvSpPr>
        <p:spPr>
          <a:xfrm>
            <a:off x="497682" y="247651"/>
            <a:ext cx="7055644" cy="1400175"/>
          </a:xfrm>
        </p:spPr>
        <p:txBody>
          <a:bodyPr lIns="91425" tIns="45700" rIns="91425" bIns="45700"/>
          <a:lstStyle/>
          <a:p>
            <a:r>
              <a:rPr lang="en-US" b="1" dirty="0"/>
              <a:t>Cont…</a:t>
            </a:r>
          </a:p>
        </p:txBody>
      </p:sp>
      <p:sp>
        <p:nvSpPr>
          <p:cNvPr id="326" name="Google Shape;326;p44"/>
          <p:cNvSpPr txBox="1">
            <a:spLocks noGrp="1"/>
          </p:cNvSpPr>
          <p:nvPr>
            <p:ph type="body" idx="1"/>
          </p:nvPr>
        </p:nvSpPr>
        <p:spPr>
          <a:xfrm>
            <a:off x="229791" y="1112839"/>
            <a:ext cx="8534400" cy="4632325"/>
          </a:xfrm>
        </p:spPr>
        <p:txBody>
          <a:bodyPr spcFirstLastPara="1" lIns="91425" tIns="45700" rIns="91425" bIns="45700">
            <a:noAutofit/>
          </a:bodyPr>
          <a:lstStyle/>
          <a:p>
            <a:pPr marL="444500" algn="just">
              <a:buClr>
                <a:srgbClr val="002060"/>
              </a:buClr>
              <a:buSzPts val="2000"/>
              <a:buNone/>
              <a:defRPr/>
            </a:pPr>
            <a:r>
              <a:rPr lang="en-US" b="1" dirty="0"/>
              <a:t>2. Pooling Layer</a:t>
            </a:r>
            <a:endParaRPr lang="en-US" dirty="0">
              <a:latin typeface="Times New Roman" pitchFamily="18" charset="0"/>
              <a:cs typeface="Times New Roman" pitchFamily="18" charset="0"/>
            </a:endParaRPr>
          </a:p>
          <a:p>
            <a:pPr marL="444500" algn="just">
              <a:buClr>
                <a:srgbClr val="002060"/>
              </a:buClr>
              <a:buSzPts val="2000"/>
              <a:buFont typeface="Wingdings" pitchFamily="2" charset="2"/>
              <a:buChar char="q"/>
              <a:defRPr/>
            </a:pPr>
            <a:r>
              <a:rPr lang="en-US" dirty="0">
                <a:latin typeface="Times New Roman" pitchFamily="18" charset="0"/>
                <a:cs typeface="Times New Roman" pitchFamily="18" charset="0"/>
              </a:rPr>
              <a:t>The function of pooling is to continuously reduce the dimensionality to reduce the number of parameters and computation in the network. This shortens the training time and controls over fitting</a:t>
            </a:r>
            <a:endParaRPr dirty="0">
              <a:latin typeface="Times New Roman" pitchFamily="18" charset="0"/>
              <a:cs typeface="Times New Roman" pitchFamily="18" charset="0"/>
            </a:endParaRPr>
          </a:p>
          <a:p>
            <a:pPr marL="444500" algn="just">
              <a:buClr>
                <a:srgbClr val="002060"/>
              </a:buClr>
              <a:buSzPts val="2000"/>
              <a:buFont typeface="Wingdings" pitchFamily="2" charset="2"/>
              <a:buChar char="q"/>
              <a:defRPr/>
            </a:pPr>
            <a:r>
              <a:rPr lang="en-US" dirty="0">
                <a:latin typeface="Times New Roman" pitchFamily="18" charset="0"/>
                <a:cs typeface="Times New Roman" pitchFamily="18" charset="0"/>
              </a:rPr>
              <a:t>Max Pooling extracts out  the highest pixel value out of a feature while average pooling calculates the average pixel value that has to be extracted.</a:t>
            </a:r>
            <a:endParaRPr dirty="0">
              <a:latin typeface="Times New Roman" pitchFamily="18" charset="0"/>
              <a:cs typeface="Times New Roman" pitchFamily="18" charset="0"/>
            </a:endParaRPr>
          </a:p>
          <a:p>
            <a:pPr marL="457200" indent="0" algn="just">
              <a:spcAft>
                <a:spcPts val="0"/>
              </a:spcAft>
              <a:buFont typeface="Wingdings 3" pitchFamily="18" charset="2"/>
              <a:buNone/>
              <a:defRPr/>
            </a:pPr>
            <a:endParaRPr sz="2400" dirty="0"/>
          </a:p>
          <a:p>
            <a:pPr marL="0" indent="0" algn="just">
              <a:spcAft>
                <a:spcPts val="0"/>
              </a:spcAft>
              <a:buFont typeface="Wingdings 3" pitchFamily="18" charset="2"/>
              <a:buNone/>
              <a:defRPr/>
            </a:pPr>
            <a:endParaRPr sz="2400" dirty="0"/>
          </a:p>
        </p:txBody>
      </p:sp>
      <p:pic>
        <p:nvPicPr>
          <p:cNvPr id="43012" name="Google Shape;327;p44"/>
          <p:cNvPicPr preferRelativeResize="0">
            <a:picLocks noChangeAspect="1" noChangeArrowheads="1"/>
          </p:cNvPicPr>
          <p:nvPr/>
        </p:nvPicPr>
        <p:blipFill>
          <a:blip r:embed="rId3" cstate="print"/>
          <a:srcRect/>
          <a:stretch>
            <a:fillRect/>
          </a:stretch>
        </p:blipFill>
        <p:spPr bwMode="auto">
          <a:xfrm>
            <a:off x="3153966" y="4340225"/>
            <a:ext cx="2838450" cy="2090738"/>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Google Shape;332;p45"/>
          <p:cNvSpPr>
            <a:spLocks noGrp="1"/>
          </p:cNvSpPr>
          <p:nvPr>
            <p:ph type="title"/>
          </p:nvPr>
        </p:nvSpPr>
        <p:spPr>
          <a:xfrm>
            <a:off x="483394" y="196851"/>
            <a:ext cx="7055644" cy="1400175"/>
          </a:xfrm>
        </p:spPr>
        <p:txBody>
          <a:bodyPr lIns="91425" tIns="45700" rIns="91425" bIns="45700"/>
          <a:lstStyle/>
          <a:p>
            <a:r>
              <a:rPr lang="en-US" b="1" dirty="0"/>
              <a:t>Cont…</a:t>
            </a:r>
            <a:br>
              <a:rPr lang="en-US" b="1" dirty="0"/>
            </a:br>
            <a:endParaRPr lang="en-US" b="1" dirty="0"/>
          </a:p>
        </p:txBody>
      </p:sp>
      <p:sp>
        <p:nvSpPr>
          <p:cNvPr id="333" name="Google Shape;333;p45"/>
          <p:cNvSpPr txBox="1">
            <a:spLocks noGrp="1"/>
          </p:cNvSpPr>
          <p:nvPr>
            <p:ph type="body" idx="1"/>
          </p:nvPr>
        </p:nvSpPr>
        <p:spPr>
          <a:xfrm>
            <a:off x="342900" y="1377950"/>
            <a:ext cx="8458200" cy="5480050"/>
          </a:xfrm>
        </p:spPr>
        <p:txBody>
          <a:bodyPr spcFirstLastPara="1" lIns="91425" tIns="45700" rIns="91425" bIns="45700">
            <a:noAutofit/>
          </a:bodyPr>
          <a:lstStyle/>
          <a:p>
            <a:pPr marL="444500">
              <a:buClr>
                <a:srgbClr val="002060"/>
              </a:buClr>
              <a:buSzPts val="2000"/>
              <a:buNone/>
              <a:defRPr/>
            </a:pPr>
            <a:r>
              <a:rPr lang="en-US" dirty="0">
                <a:latin typeface="Times New Roman" pitchFamily="18" charset="0"/>
                <a:cs typeface="Times New Roman" pitchFamily="18" charset="0"/>
              </a:rPr>
              <a:t>3. </a:t>
            </a:r>
            <a:r>
              <a:rPr lang="en-US" b="1" dirty="0"/>
              <a:t>Flattening</a:t>
            </a:r>
            <a:endParaRPr lang="en-US" dirty="0">
              <a:latin typeface="Times New Roman" pitchFamily="18" charset="0"/>
              <a:cs typeface="Times New Roman" pitchFamily="18" charset="0"/>
            </a:endParaRPr>
          </a:p>
          <a:p>
            <a:pPr marL="444500">
              <a:buClr>
                <a:srgbClr val="002060"/>
              </a:buClr>
              <a:buSzPts val="2000"/>
              <a:buFont typeface="Wingdings" pitchFamily="2" charset="2"/>
              <a:buChar char="q"/>
              <a:defRPr/>
            </a:pPr>
            <a:r>
              <a:rPr lang="en-US" dirty="0">
                <a:latin typeface="Times New Roman" pitchFamily="18" charset="0"/>
                <a:cs typeface="Times New Roman" pitchFamily="18" charset="0"/>
              </a:rPr>
              <a:t>Basically here we arrange the pooled feature into a single vector/column as a input for next layer(convert our 2D data to 1D)</a:t>
            </a:r>
            <a:endParaRPr dirty="0">
              <a:latin typeface="Times New Roman" pitchFamily="18" charset="0"/>
              <a:cs typeface="Times New Roman" pitchFamily="18" charset="0"/>
            </a:endParaRPr>
          </a:p>
          <a:p>
            <a:pPr marL="457200" indent="0">
              <a:spcAft>
                <a:spcPts val="0"/>
              </a:spcAft>
              <a:buFont typeface="Wingdings 3" pitchFamily="18" charset="2"/>
              <a:buNone/>
              <a:defRPr/>
            </a:pPr>
            <a:endParaRPr dirty="0"/>
          </a:p>
          <a:p>
            <a:pPr marL="457200" indent="0">
              <a:spcAft>
                <a:spcPts val="0"/>
              </a:spcAft>
              <a:buFont typeface="Wingdings 3" pitchFamily="18" charset="2"/>
              <a:buNone/>
              <a:defRPr/>
            </a:pPr>
            <a:endParaRPr dirty="0"/>
          </a:p>
          <a:p>
            <a:pPr marL="444500">
              <a:buClr>
                <a:srgbClr val="002060"/>
              </a:buClr>
              <a:buSzPts val="2000"/>
              <a:buFont typeface="Wingdings" pitchFamily="2" charset="2"/>
              <a:buChar char="q"/>
              <a:defRPr/>
            </a:pPr>
            <a:endParaRPr dirty="0"/>
          </a:p>
        </p:txBody>
      </p:sp>
      <p:pic>
        <p:nvPicPr>
          <p:cNvPr id="44036" name="Picture 2"/>
          <p:cNvPicPr>
            <a:picLocks noChangeAspect="1" noChangeArrowheads="1"/>
          </p:cNvPicPr>
          <p:nvPr/>
        </p:nvPicPr>
        <p:blipFill>
          <a:blip r:embed="rId3" cstate="print"/>
          <a:srcRect/>
          <a:stretch>
            <a:fillRect/>
          </a:stretch>
        </p:blipFill>
        <p:spPr bwMode="auto">
          <a:xfrm>
            <a:off x="1981200" y="3276601"/>
            <a:ext cx="5029200" cy="216217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6347713" cy="1320800"/>
          </a:xfrm>
        </p:spPr>
        <p:txBody>
          <a:bodyPr/>
          <a:lstStyle/>
          <a:p>
            <a:r>
              <a:rPr lang="en-US" dirty="0">
                <a:solidFill>
                  <a:schemeClr val="tx1"/>
                </a:solidFill>
                <a:latin typeface="Times New Roman" panose="02020603050405020304" pitchFamily="18" charset="0"/>
                <a:cs typeface="Times New Roman" panose="02020603050405020304" pitchFamily="18" charset="0"/>
              </a:rPr>
              <a:t>CONTENTS</a:t>
            </a:r>
            <a:r>
              <a:rPr lang="en-US" dirty="0"/>
              <a:t>	</a:t>
            </a:r>
          </a:p>
        </p:txBody>
      </p:sp>
      <p:sp>
        <p:nvSpPr>
          <p:cNvPr id="3" name="Content Placeholder 2"/>
          <p:cNvSpPr>
            <a:spLocks noGrp="1"/>
          </p:cNvSpPr>
          <p:nvPr>
            <p:ph idx="1"/>
          </p:nvPr>
        </p:nvSpPr>
        <p:spPr>
          <a:xfrm>
            <a:off x="609600" y="928352"/>
            <a:ext cx="6347714" cy="3880773"/>
          </a:xfrm>
        </p:spPr>
        <p:txBody>
          <a:bodyPr>
            <a:normAutofit/>
          </a:bodyPr>
          <a:lstStyle/>
          <a:p>
            <a:pPr marL="391795" indent="-391160">
              <a:lnSpc>
                <a:spcPct val="100000"/>
              </a:lnSpc>
              <a:spcBef>
                <a:spcPts val="740"/>
              </a:spcBef>
              <a:buClr>
                <a:srgbClr val="000000"/>
              </a:buClr>
              <a:buFont typeface="Arial" panose="020B0604020202020204"/>
              <a:buChar char="•"/>
            </a:pPr>
            <a:r>
              <a:rPr lang="en-US" spc="-1" dirty="0">
                <a:solidFill>
                  <a:srgbClr val="000000"/>
                </a:solidFill>
                <a:latin typeface="Times New Roman" panose="02020603050405020304" pitchFamily="18" charset="0"/>
                <a:cs typeface="Times New Roman" panose="02020603050405020304" pitchFamily="18" charset="0"/>
              </a:rPr>
              <a:t>Introduction</a:t>
            </a:r>
          </a:p>
          <a:p>
            <a:pPr marL="391795" indent="-391160">
              <a:lnSpc>
                <a:spcPct val="100000"/>
              </a:lnSpc>
              <a:spcBef>
                <a:spcPts val="740"/>
              </a:spcBef>
              <a:buClr>
                <a:srgbClr val="000000"/>
              </a:buClr>
              <a:buFont typeface="Arial" panose="020B0604020202020204"/>
              <a:buChar char="•"/>
            </a:pPr>
            <a:r>
              <a:rPr lang="en-US" spc="-1" dirty="0">
                <a:solidFill>
                  <a:srgbClr val="000000"/>
                </a:solidFill>
                <a:latin typeface="Times New Roman" panose="02020603050405020304" pitchFamily="18" charset="0"/>
                <a:cs typeface="Times New Roman" panose="02020603050405020304" pitchFamily="18" charset="0"/>
              </a:rPr>
              <a:t>Problem Statement</a:t>
            </a:r>
          </a:p>
          <a:p>
            <a:pPr marL="391795" indent="-391160">
              <a:lnSpc>
                <a:spcPct val="100000"/>
              </a:lnSpc>
              <a:spcBef>
                <a:spcPts val="740"/>
              </a:spcBef>
              <a:buClr>
                <a:srgbClr val="000000"/>
              </a:buClr>
              <a:buFont typeface="Arial" panose="020B0604020202020204"/>
              <a:buChar char="•"/>
            </a:pPr>
            <a:r>
              <a:rPr lang="en-US" spc="-1" dirty="0">
                <a:solidFill>
                  <a:srgbClr val="000000"/>
                </a:solidFill>
                <a:latin typeface="Times New Roman" panose="02020603050405020304" pitchFamily="18" charset="0"/>
                <a:cs typeface="Times New Roman" panose="02020603050405020304" pitchFamily="18" charset="0"/>
              </a:rPr>
              <a:t>Project Scope</a:t>
            </a:r>
          </a:p>
          <a:p>
            <a:pPr marL="391795" indent="-391160">
              <a:lnSpc>
                <a:spcPct val="100000"/>
              </a:lnSpc>
              <a:spcBef>
                <a:spcPts val="740"/>
              </a:spcBef>
              <a:buClr>
                <a:srgbClr val="000000"/>
              </a:buClr>
              <a:buFont typeface="Arial" panose="020B0604020202020204"/>
              <a:buChar char="•"/>
            </a:pPr>
            <a:r>
              <a:rPr lang="en-US" spc="-1" dirty="0">
                <a:solidFill>
                  <a:srgbClr val="000000"/>
                </a:solidFill>
                <a:latin typeface="Times New Roman" panose="02020603050405020304" pitchFamily="18" charset="0"/>
                <a:cs typeface="Times New Roman" panose="02020603050405020304" pitchFamily="18" charset="0"/>
              </a:rPr>
              <a:t>Literature Review</a:t>
            </a:r>
          </a:p>
          <a:p>
            <a:pPr marL="391795" indent="-391160">
              <a:lnSpc>
                <a:spcPct val="100000"/>
              </a:lnSpc>
              <a:spcBef>
                <a:spcPts val="740"/>
              </a:spcBef>
              <a:buClr>
                <a:srgbClr val="000000"/>
              </a:buClr>
              <a:buFont typeface="Arial" panose="020B0604020202020204"/>
              <a:buChar char="•"/>
            </a:pPr>
            <a:r>
              <a:rPr lang="en-US" spc="-1" dirty="0">
                <a:latin typeface="Times New Roman" panose="02020603050405020304" pitchFamily="18" charset="0"/>
                <a:cs typeface="Times New Roman" panose="02020603050405020304" pitchFamily="18" charset="0"/>
              </a:rPr>
              <a:t>Architecture Diagram of Proposed System </a:t>
            </a:r>
            <a:endParaRPr lang="en-US" spc="-1" dirty="0">
              <a:solidFill>
                <a:srgbClr val="000000"/>
              </a:solidFill>
              <a:latin typeface="Times New Roman" panose="02020603050405020304" pitchFamily="18" charset="0"/>
              <a:cs typeface="Times New Roman" panose="02020603050405020304" pitchFamily="18" charset="0"/>
            </a:endParaRPr>
          </a:p>
          <a:p>
            <a:pPr marL="391795" indent="-391160">
              <a:lnSpc>
                <a:spcPct val="100000"/>
              </a:lnSpc>
              <a:spcBef>
                <a:spcPts val="740"/>
              </a:spcBef>
              <a:buClr>
                <a:srgbClr val="000000"/>
              </a:buClr>
              <a:buFont typeface="Arial" panose="020B0604020202020204"/>
              <a:buChar char="•"/>
            </a:pPr>
            <a:r>
              <a:rPr lang="en-US" spc="-1" dirty="0">
                <a:latin typeface="Times New Roman" panose="02020603050405020304" pitchFamily="18" charset="0"/>
                <a:cs typeface="Times New Roman" panose="02020603050405020304" pitchFamily="18" charset="0"/>
              </a:rPr>
              <a:t>Proposed System</a:t>
            </a:r>
          </a:p>
          <a:p>
            <a:pPr marL="391795" indent="-391160">
              <a:lnSpc>
                <a:spcPct val="100000"/>
              </a:lnSpc>
              <a:spcBef>
                <a:spcPts val="740"/>
              </a:spcBef>
              <a:buClr>
                <a:srgbClr val="000000"/>
              </a:buClr>
              <a:buFont typeface="Arial" panose="020B0604020202020204"/>
              <a:buChar char="•"/>
            </a:pPr>
            <a:r>
              <a:rPr lang="en-US" spc="-1" dirty="0">
                <a:latin typeface="Times New Roman" panose="02020603050405020304" pitchFamily="18" charset="0"/>
                <a:cs typeface="Times New Roman" panose="02020603050405020304" pitchFamily="18" charset="0"/>
              </a:rPr>
              <a:t>Algorithms</a:t>
            </a:r>
          </a:p>
          <a:p>
            <a:pPr marL="391795" indent="-391160">
              <a:lnSpc>
                <a:spcPct val="100000"/>
              </a:lnSpc>
              <a:spcBef>
                <a:spcPts val="740"/>
              </a:spcBef>
              <a:buClr>
                <a:srgbClr val="000000"/>
              </a:buClr>
              <a:buFont typeface="Arial" panose="020B0604020202020204"/>
              <a:buChar char="•"/>
            </a:pPr>
            <a:r>
              <a:rPr lang="en-US" spc="-1" dirty="0">
                <a:latin typeface="Times New Roman" panose="02020603050405020304" pitchFamily="18" charset="0"/>
                <a:cs typeface="Times New Roman" panose="02020603050405020304" pitchFamily="18" charset="0"/>
              </a:rPr>
              <a:t>Results</a:t>
            </a:r>
          </a:p>
          <a:p>
            <a:pPr marL="391795" indent="-391160">
              <a:lnSpc>
                <a:spcPct val="100000"/>
              </a:lnSpc>
              <a:spcBef>
                <a:spcPts val="740"/>
              </a:spcBef>
              <a:buClr>
                <a:srgbClr val="000000"/>
              </a:buClr>
              <a:buFont typeface="Arial" panose="020B0604020202020204"/>
              <a:buChar char="•"/>
            </a:pPr>
            <a:r>
              <a:rPr lang="en-US" spc="-1" dirty="0">
                <a:latin typeface="Times New Roman" panose="02020603050405020304" pitchFamily="18" charset="0"/>
                <a:cs typeface="Times New Roman" panose="02020603050405020304" pitchFamily="18" charset="0"/>
              </a:rPr>
              <a:t>Conclusion</a:t>
            </a:r>
          </a:p>
          <a:p>
            <a:pPr marL="391795" indent="-391160">
              <a:lnSpc>
                <a:spcPct val="100000"/>
              </a:lnSpc>
              <a:spcBef>
                <a:spcPts val="740"/>
              </a:spcBef>
              <a:buClr>
                <a:srgbClr val="000000"/>
              </a:buClr>
              <a:buFont typeface="Arial" panose="020B0604020202020204"/>
              <a:buChar char="•"/>
            </a:pPr>
            <a:r>
              <a:rPr lang="en-US" spc="-1" dirty="0">
                <a:latin typeface="Times New Roman" panose="02020603050405020304" pitchFamily="18" charset="0"/>
                <a:cs typeface="Times New Roman" panose="02020603050405020304" pitchFamily="18"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Google Shape;333;p45"/>
          <p:cNvSpPr txBox="1">
            <a:spLocks noGrp="1"/>
          </p:cNvSpPr>
          <p:nvPr>
            <p:ph type="body" idx="1"/>
          </p:nvPr>
        </p:nvSpPr>
        <p:spPr>
          <a:xfrm>
            <a:off x="342900" y="1377950"/>
            <a:ext cx="8458200" cy="5480050"/>
          </a:xfrm>
        </p:spPr>
        <p:txBody>
          <a:bodyPr spcFirstLastPara="1" lIns="91425" tIns="45700" rIns="91425" bIns="45700">
            <a:noAutofit/>
          </a:bodyPr>
          <a:lstStyle/>
          <a:p>
            <a:pPr marL="457200" indent="0">
              <a:spcAft>
                <a:spcPts val="0"/>
              </a:spcAft>
              <a:buFont typeface="Wingdings 3" pitchFamily="18" charset="2"/>
              <a:buNone/>
              <a:defRPr/>
            </a:pPr>
            <a:endParaRPr dirty="0"/>
          </a:p>
          <a:p>
            <a:pPr marL="457200" indent="0">
              <a:spcAft>
                <a:spcPts val="0"/>
              </a:spcAft>
              <a:buFont typeface="Wingdings 3" pitchFamily="18" charset="2"/>
              <a:buNone/>
              <a:defRPr/>
            </a:pPr>
            <a:endParaRPr dirty="0"/>
          </a:p>
          <a:p>
            <a:pPr marL="444500">
              <a:buClr>
                <a:srgbClr val="002060"/>
              </a:buClr>
              <a:buSzPts val="2000"/>
              <a:buFont typeface="Wingdings" pitchFamily="2" charset="2"/>
              <a:buChar char="q"/>
              <a:defRPr/>
            </a:pPr>
            <a:endParaRPr dirty="0"/>
          </a:p>
        </p:txBody>
      </p:sp>
      <p:sp>
        <p:nvSpPr>
          <p:cNvPr id="45059" name="Google Shape;334;p45"/>
          <p:cNvSpPr>
            <a:spLocks noGrp="1"/>
          </p:cNvSpPr>
          <p:nvPr>
            <p:ph type="title"/>
          </p:nvPr>
        </p:nvSpPr>
        <p:spPr>
          <a:xfrm>
            <a:off x="304800" y="381001"/>
            <a:ext cx="7055644" cy="762000"/>
          </a:xfrm>
        </p:spPr>
        <p:txBody>
          <a:bodyPr lIns="91425" tIns="45700" rIns="91425" bIns="45700">
            <a:normAutofit fontScale="90000"/>
          </a:bodyPr>
          <a:lstStyle/>
          <a:p>
            <a:r>
              <a:rPr lang="en-US" b="1" dirty="0"/>
              <a:t>Cont…</a:t>
            </a:r>
            <a:br>
              <a:rPr lang="en-US" b="1" dirty="0"/>
            </a:br>
            <a:br>
              <a:rPr lang="en-US" b="1" dirty="0"/>
            </a:br>
            <a:r>
              <a:rPr lang="en-US" sz="2000" b="1" dirty="0">
                <a:solidFill>
                  <a:schemeClr val="tx1"/>
                </a:solidFill>
                <a:latin typeface="Times New Roman" pitchFamily="18" charset="0"/>
                <a:cs typeface="Times New Roman" pitchFamily="18" charset="0"/>
                <a:sym typeface="Georgia" pitchFamily="18" charset="0"/>
              </a:rPr>
              <a:t>4. Fully Connected Layer </a:t>
            </a:r>
            <a:br>
              <a:rPr lang="en-US" b="1" dirty="0"/>
            </a:br>
            <a:r>
              <a:rPr lang="en-US" sz="2000" dirty="0">
                <a:solidFill>
                  <a:schemeClr val="tx1"/>
                </a:solidFill>
                <a:latin typeface="Times New Roman" pitchFamily="18" charset="0"/>
                <a:cs typeface="Times New Roman" pitchFamily="18" charset="0"/>
                <a:sym typeface="Georgia" pitchFamily="18" charset="0"/>
              </a:rPr>
              <a:t>Neurons in a fully connected layer have full connections to all the activations in the previous layer.</a:t>
            </a:r>
            <a:br>
              <a:rPr lang="en-US" sz="2000" dirty="0">
                <a:solidFill>
                  <a:schemeClr val="tx1"/>
                </a:solidFill>
                <a:latin typeface="Times New Roman" pitchFamily="18" charset="0"/>
                <a:cs typeface="Times New Roman" pitchFamily="18" charset="0"/>
                <a:sym typeface="Georgia" pitchFamily="18" charset="0"/>
              </a:rPr>
            </a:br>
            <a:r>
              <a:rPr lang="en-US" sz="2000" dirty="0">
                <a:solidFill>
                  <a:schemeClr val="tx1"/>
                </a:solidFill>
                <a:latin typeface="Times New Roman" pitchFamily="18" charset="0"/>
                <a:cs typeface="Times New Roman" pitchFamily="18" charset="0"/>
                <a:sym typeface="Georgia" pitchFamily="18" charset="0"/>
              </a:rPr>
              <a:t>Combining more neurons to predict more  accurately.</a:t>
            </a:r>
          </a:p>
        </p:txBody>
      </p:sp>
      <p:pic>
        <p:nvPicPr>
          <p:cNvPr id="45060" name="Picture 2"/>
          <p:cNvPicPr>
            <a:picLocks noChangeAspect="1" noChangeArrowheads="1"/>
          </p:cNvPicPr>
          <p:nvPr/>
        </p:nvPicPr>
        <p:blipFill>
          <a:blip r:embed="rId3" cstate="print"/>
          <a:srcRect/>
          <a:stretch>
            <a:fillRect/>
          </a:stretch>
        </p:blipFill>
        <p:spPr bwMode="auto">
          <a:xfrm>
            <a:off x="1981200" y="3657601"/>
            <a:ext cx="5105400" cy="210502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914400"/>
          </a:xfrm>
        </p:spPr>
        <p:txBody>
          <a:bodyPr>
            <a:normAutofit/>
          </a:bodyPr>
          <a:lstStyle/>
          <a:p>
            <a:r>
              <a:rPr lang="en-US" sz="2700" dirty="0">
                <a:latin typeface="Times New Roman" pitchFamily="18" charset="0"/>
                <a:cs typeface="Times New Roman" pitchFamily="18" charset="0"/>
              </a:rPr>
              <a:t>Cont..</a:t>
            </a:r>
          </a:p>
        </p:txBody>
      </p:sp>
      <p:sp>
        <p:nvSpPr>
          <p:cNvPr id="3" name="Content Placeholder 2"/>
          <p:cNvSpPr>
            <a:spLocks noGrp="1"/>
          </p:cNvSpPr>
          <p:nvPr>
            <p:ph idx="1"/>
          </p:nvPr>
        </p:nvSpPr>
        <p:spPr>
          <a:xfrm>
            <a:off x="609598" y="1600200"/>
            <a:ext cx="8001001" cy="4441163"/>
          </a:xfrm>
        </p:spPr>
        <p:txBody>
          <a:bodyPr/>
          <a:lstStyle/>
          <a:p>
            <a:pPr algn="just">
              <a:buFont typeface="Wingdings 3" pitchFamily="18" charset="2"/>
              <a:buNone/>
              <a:defRPr/>
            </a:pPr>
            <a:r>
              <a:rPr lang="en-US" sz="2100" b="1" dirty="0">
                <a:latin typeface="Times New Roman" pitchFamily="18" charset="0"/>
                <a:cs typeface="Times New Roman" pitchFamily="18" charset="0"/>
              </a:rPr>
              <a:t>2. Random Forest</a:t>
            </a:r>
          </a:p>
          <a:p>
            <a:pPr algn="just">
              <a:defRPr/>
            </a:pPr>
            <a:r>
              <a:rPr lang="en-US" sz="2100" dirty="0">
                <a:latin typeface="Times New Roman" pitchFamily="18" charset="0"/>
                <a:cs typeface="Times New Roman" pitchFamily="18" charset="0"/>
              </a:rPr>
              <a:t>Random forest is a Supervised Machine Learning Algorithm that is used widely in Classification and Regression problems. </a:t>
            </a:r>
          </a:p>
          <a:p>
            <a:pPr algn="just">
              <a:defRPr/>
            </a:pPr>
            <a:r>
              <a:rPr lang="en-US" sz="2100" dirty="0">
                <a:uFill>
                  <a:solidFill>
                    <a:srgbClr val="FFFFFF"/>
                  </a:solidFill>
                </a:uFill>
                <a:latin typeface="Times New Roman" pitchFamily="18" charset="0"/>
                <a:cs typeface="Times New Roman" pitchFamily="18" charset="0"/>
              </a:rPr>
              <a:t>It reduces the </a:t>
            </a:r>
            <a:r>
              <a:rPr lang="en-US" sz="2100" dirty="0" err="1">
                <a:uFill>
                  <a:solidFill>
                    <a:srgbClr val="FFFFFF"/>
                  </a:solidFill>
                </a:uFill>
                <a:latin typeface="Times New Roman" pitchFamily="18" charset="0"/>
                <a:cs typeface="Times New Roman" pitchFamily="18" charset="0"/>
              </a:rPr>
              <a:t>overfitting</a:t>
            </a:r>
            <a:r>
              <a:rPr lang="en-US" sz="2100" dirty="0">
                <a:uFill>
                  <a:solidFill>
                    <a:srgbClr val="FFFFFF"/>
                  </a:solidFill>
                </a:uFill>
                <a:latin typeface="Times New Roman" pitchFamily="18" charset="0"/>
                <a:cs typeface="Times New Roman" pitchFamily="18" charset="0"/>
              </a:rPr>
              <a:t> problems.</a:t>
            </a:r>
            <a:endParaRPr lang="en-US" sz="2100" dirty="0">
              <a:latin typeface="Times New Roman" pitchFamily="18" charset="0"/>
              <a:cs typeface="Times New Roman" pitchFamily="18" charset="0"/>
            </a:endParaRPr>
          </a:p>
          <a:p>
            <a:pPr algn="just">
              <a:defRPr/>
            </a:pPr>
            <a:r>
              <a:rPr lang="en-US" sz="2100" dirty="0">
                <a:latin typeface="Times New Roman" pitchFamily="18" charset="0"/>
                <a:cs typeface="Times New Roman" pitchFamily="18" charset="0"/>
              </a:rPr>
              <a:t>It builds decision trees on different samples and takes their majority vote for classification.</a:t>
            </a:r>
          </a:p>
          <a:p>
            <a:pPr algn="just">
              <a:defRPr/>
            </a:pPr>
            <a:r>
              <a:rPr lang="en-US" sz="2100" dirty="0">
                <a:uFill>
                  <a:solidFill>
                    <a:srgbClr val="FFFFFF"/>
                  </a:solidFill>
                </a:uFill>
                <a:latin typeface="Times New Roman" pitchFamily="18" charset="0"/>
                <a:cs typeface="Times New Roman" pitchFamily="18" charset="0"/>
              </a:rPr>
              <a:t>In this project we are predicting Rainfall, Temperature, Crops by using random forest model.</a:t>
            </a:r>
          </a:p>
          <a:p>
            <a:pPr>
              <a:buNone/>
            </a:pP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Content Placeholder 4" descr="Random Forest | Introduction to Random Forest Algorithm">
            <a:extLst>
              <a:ext uri="{FF2B5EF4-FFF2-40B4-BE49-F238E27FC236}">
                <a16:creationId xmlns:a16="http://schemas.microsoft.com/office/drawing/2014/main" id="{B0FABA00-E93D-BC51-6338-F648C796D1F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04905" y="2406421"/>
            <a:ext cx="6043613" cy="30718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 KNN</a:t>
            </a:r>
          </a:p>
        </p:txBody>
      </p:sp>
      <p:sp>
        <p:nvSpPr>
          <p:cNvPr id="3" name="Content Placeholder 2"/>
          <p:cNvSpPr>
            <a:spLocks noGrp="1"/>
          </p:cNvSpPr>
          <p:nvPr>
            <p:ph idx="1"/>
          </p:nvPr>
        </p:nvSpPr>
        <p:spPr>
          <a:xfrm>
            <a:off x="533400" y="1447800"/>
            <a:ext cx="6347714" cy="3880773"/>
          </a:xfrm>
        </p:spPr>
        <p:txBody>
          <a:bodyPr/>
          <a:lstStyle/>
          <a:p>
            <a:pPr algn="just">
              <a:buFont typeface="Wingdings" pitchFamily="2" charset="2"/>
              <a:buChar char="§"/>
            </a:pPr>
            <a:r>
              <a:rPr lang="en-US" dirty="0">
                <a:latin typeface="Times New Roman" pitchFamily="18" charset="0"/>
                <a:cs typeface="Times New Roman" pitchFamily="18" charset="0"/>
              </a:rPr>
              <a:t>A refinement of the k-NN classification algorithm is to weigh the contribution of each of the k neighbors according to their distance to the query point, giving greater weight to closer neighbors. </a:t>
            </a:r>
          </a:p>
          <a:p>
            <a:pPr algn="just">
              <a:buFont typeface="Wingdings" pitchFamily="2" charset="2"/>
              <a:buChar char="§"/>
            </a:pPr>
            <a:r>
              <a:rPr lang="en-US" dirty="0">
                <a:latin typeface="Times New Roman" pitchFamily="18" charset="0"/>
                <a:cs typeface="Times New Roman" pitchFamily="18" charset="0"/>
              </a:rPr>
              <a:t>The KNN classifier suggesting the shop details based on the nearest distance.</a:t>
            </a:r>
          </a:p>
          <a:p>
            <a:pPr>
              <a:buNone/>
            </a:pPr>
            <a:endParaRPr lang="en-US" dirty="0"/>
          </a:p>
        </p:txBody>
      </p:sp>
      <p:pic>
        <p:nvPicPr>
          <p:cNvPr id="1026" name="Picture 2" descr="C:\Users\Dell\Desktop\k-nearest-neighbor-algorithm-for-machine-learning5.png"/>
          <p:cNvPicPr>
            <a:picLocks noChangeAspect="1" noChangeArrowheads="1"/>
          </p:cNvPicPr>
          <p:nvPr/>
        </p:nvPicPr>
        <p:blipFill>
          <a:blip r:embed="rId2" cstate="print"/>
          <a:srcRect/>
          <a:stretch>
            <a:fillRect/>
          </a:stretch>
        </p:blipFill>
        <p:spPr bwMode="auto">
          <a:xfrm>
            <a:off x="2209800" y="3810000"/>
            <a:ext cx="4762500" cy="220980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B3CA7D-6DCF-80F4-8F9E-88BF6D197A8A}"/>
              </a:ext>
            </a:extLst>
          </p:cNvPr>
          <p:cNvSpPr>
            <a:spLocks noGrp="1"/>
          </p:cNvSpPr>
          <p:nvPr>
            <p:ph type="title"/>
          </p:nvPr>
        </p:nvSpPr>
        <p:spPr/>
        <p:txBody>
          <a:bodyPr/>
          <a:lstStyle/>
          <a:p>
            <a:pPr>
              <a:defRPr/>
            </a:pPr>
            <a:r>
              <a:rPr lang="en-IN" dirty="0"/>
              <a:t>Results</a:t>
            </a:r>
          </a:p>
        </p:txBody>
      </p:sp>
      <p:sp>
        <p:nvSpPr>
          <p:cNvPr id="37891" name="Date Placeholder 3">
            <a:extLst>
              <a:ext uri="{FF2B5EF4-FFF2-40B4-BE49-F238E27FC236}">
                <a16:creationId xmlns:a16="http://schemas.microsoft.com/office/drawing/2014/main" id="{E2A59F52-AD2A-EAA6-4B81-2E347FFEA85A}"/>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ED3E09D-51CD-4FE3-AB82-C0AF7ADDBDE8}" type="datetime1">
              <a:rPr lang="en-IN" altLang="en-US" smtClean="0"/>
              <a:pPr/>
              <a:t>29-03-2024</a:t>
            </a:fld>
            <a:endParaRPr lang="en-IN" altLang="en-US"/>
          </a:p>
        </p:txBody>
      </p:sp>
      <p:sp>
        <p:nvSpPr>
          <p:cNvPr id="37892" name="Slide Number Placeholder 4">
            <a:extLst>
              <a:ext uri="{FF2B5EF4-FFF2-40B4-BE49-F238E27FC236}">
                <a16:creationId xmlns:a16="http://schemas.microsoft.com/office/drawing/2014/main" id="{EA5A333C-916B-BE18-8716-43C3477F7C2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6CE44B2-9FB7-4182-BE15-3D4AD6F12384}" type="slidenum">
              <a:rPr lang="en-IN" altLang="en-US" smtClean="0"/>
              <a:pPr/>
              <a:t>24</a:t>
            </a:fld>
            <a:endParaRPr lang="en-IN" altLang="en-US"/>
          </a:p>
        </p:txBody>
      </p:sp>
      <p:sp>
        <p:nvSpPr>
          <p:cNvPr id="37893" name="TextBox 6">
            <a:extLst>
              <a:ext uri="{FF2B5EF4-FFF2-40B4-BE49-F238E27FC236}">
                <a16:creationId xmlns:a16="http://schemas.microsoft.com/office/drawing/2014/main" id="{1D69CD97-94CA-F0C2-EC41-C525B63A846A}"/>
              </a:ext>
            </a:extLst>
          </p:cNvPr>
          <p:cNvSpPr txBox="1">
            <a:spLocks noChangeArrowheads="1"/>
          </p:cNvSpPr>
          <p:nvPr/>
        </p:nvSpPr>
        <p:spPr bwMode="auto">
          <a:xfrm>
            <a:off x="1600200" y="4038600"/>
            <a:ext cx="198834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1350" dirty="0"/>
              <a:t>Resized Image</a:t>
            </a:r>
          </a:p>
        </p:txBody>
      </p:sp>
      <p:sp>
        <p:nvSpPr>
          <p:cNvPr id="37894" name="TextBox 7">
            <a:extLst>
              <a:ext uri="{FF2B5EF4-FFF2-40B4-BE49-F238E27FC236}">
                <a16:creationId xmlns:a16="http://schemas.microsoft.com/office/drawing/2014/main" id="{AA487264-6875-1D23-CB9D-5D87110FCBC3}"/>
              </a:ext>
            </a:extLst>
          </p:cNvPr>
          <p:cNvSpPr txBox="1">
            <a:spLocks noChangeArrowheads="1"/>
          </p:cNvSpPr>
          <p:nvPr/>
        </p:nvSpPr>
        <p:spPr bwMode="auto">
          <a:xfrm>
            <a:off x="5539243" y="4196747"/>
            <a:ext cx="1988344" cy="5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N" sz="1400" dirty="0"/>
              <a:t>Rotated Image</a:t>
            </a:r>
          </a:p>
          <a:p>
            <a:pPr algn="ctr"/>
            <a:endParaRPr lang="en-IN" altLang="en-US" sz="1350" dirty="0"/>
          </a:p>
        </p:txBody>
      </p:sp>
      <p:pic>
        <p:nvPicPr>
          <p:cNvPr id="5" name="Picture 4">
            <a:extLst>
              <a:ext uri="{FF2B5EF4-FFF2-40B4-BE49-F238E27FC236}">
                <a16:creationId xmlns:a16="http://schemas.microsoft.com/office/drawing/2014/main" id="{D7DB06C0-75ED-AF12-5EBA-E17958AB8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932021"/>
            <a:ext cx="2133600" cy="1638300"/>
          </a:xfrm>
          <a:prstGeom prst="rect">
            <a:avLst/>
          </a:prstGeom>
        </p:spPr>
      </p:pic>
      <p:pic>
        <p:nvPicPr>
          <p:cNvPr id="6" name="Picture 5">
            <a:extLst>
              <a:ext uri="{FF2B5EF4-FFF2-40B4-BE49-F238E27FC236}">
                <a16:creationId xmlns:a16="http://schemas.microsoft.com/office/drawing/2014/main" id="{3777B83C-F7F6-FF16-3FAE-D7AA5A646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196" y="2048507"/>
            <a:ext cx="1400175" cy="16383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B3CA7D-6DCF-80F4-8F9E-88BF6D197A8A}"/>
              </a:ext>
            </a:extLst>
          </p:cNvPr>
          <p:cNvSpPr>
            <a:spLocks noGrp="1"/>
          </p:cNvSpPr>
          <p:nvPr>
            <p:ph type="title"/>
          </p:nvPr>
        </p:nvSpPr>
        <p:spPr/>
        <p:txBody>
          <a:bodyPr/>
          <a:lstStyle/>
          <a:p>
            <a:pPr>
              <a:defRPr/>
            </a:pPr>
            <a:r>
              <a:rPr lang="en-IN" dirty="0"/>
              <a:t>Results</a:t>
            </a:r>
          </a:p>
        </p:txBody>
      </p:sp>
      <p:sp>
        <p:nvSpPr>
          <p:cNvPr id="37891" name="Date Placeholder 3">
            <a:extLst>
              <a:ext uri="{FF2B5EF4-FFF2-40B4-BE49-F238E27FC236}">
                <a16:creationId xmlns:a16="http://schemas.microsoft.com/office/drawing/2014/main" id="{E2A59F52-AD2A-EAA6-4B81-2E347FFEA85A}"/>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ED3E09D-51CD-4FE3-AB82-C0AF7ADDBDE8}" type="datetime1">
              <a:rPr lang="en-IN" altLang="en-US" smtClean="0"/>
              <a:pPr/>
              <a:t>29-03-2024</a:t>
            </a:fld>
            <a:endParaRPr lang="en-IN" altLang="en-US"/>
          </a:p>
        </p:txBody>
      </p:sp>
      <p:sp>
        <p:nvSpPr>
          <p:cNvPr id="37892" name="Slide Number Placeholder 4">
            <a:extLst>
              <a:ext uri="{FF2B5EF4-FFF2-40B4-BE49-F238E27FC236}">
                <a16:creationId xmlns:a16="http://schemas.microsoft.com/office/drawing/2014/main" id="{EA5A333C-916B-BE18-8716-43C3477F7C2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6CE44B2-9FB7-4182-BE15-3D4AD6F12384}" type="slidenum">
              <a:rPr lang="en-IN" altLang="en-US" smtClean="0"/>
              <a:pPr/>
              <a:t>25</a:t>
            </a:fld>
            <a:endParaRPr lang="en-IN" altLang="en-US"/>
          </a:p>
        </p:txBody>
      </p:sp>
      <p:sp>
        <p:nvSpPr>
          <p:cNvPr id="37893" name="TextBox 6">
            <a:extLst>
              <a:ext uri="{FF2B5EF4-FFF2-40B4-BE49-F238E27FC236}">
                <a16:creationId xmlns:a16="http://schemas.microsoft.com/office/drawing/2014/main" id="{1D69CD97-94CA-F0C2-EC41-C525B63A846A}"/>
              </a:ext>
            </a:extLst>
          </p:cNvPr>
          <p:cNvSpPr txBox="1">
            <a:spLocks noChangeArrowheads="1"/>
          </p:cNvSpPr>
          <p:nvPr/>
        </p:nvSpPr>
        <p:spPr bwMode="auto">
          <a:xfrm>
            <a:off x="1600200" y="4038600"/>
            <a:ext cx="198834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1350" dirty="0"/>
              <a:t>Zoom Image</a:t>
            </a:r>
          </a:p>
        </p:txBody>
      </p:sp>
      <p:sp>
        <p:nvSpPr>
          <p:cNvPr id="37894" name="TextBox 7">
            <a:extLst>
              <a:ext uri="{FF2B5EF4-FFF2-40B4-BE49-F238E27FC236}">
                <a16:creationId xmlns:a16="http://schemas.microsoft.com/office/drawing/2014/main" id="{AA487264-6875-1D23-CB9D-5D87110FCBC3}"/>
              </a:ext>
            </a:extLst>
          </p:cNvPr>
          <p:cNvSpPr txBox="1">
            <a:spLocks noChangeArrowheads="1"/>
          </p:cNvSpPr>
          <p:nvPr/>
        </p:nvSpPr>
        <p:spPr bwMode="auto">
          <a:xfrm>
            <a:off x="5539243" y="4196747"/>
            <a:ext cx="1988344" cy="5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N" sz="1400" dirty="0"/>
              <a:t>Brighter Image</a:t>
            </a:r>
          </a:p>
          <a:p>
            <a:pPr algn="ctr"/>
            <a:endParaRPr lang="en-IN" altLang="en-US" sz="1350" dirty="0"/>
          </a:p>
        </p:txBody>
      </p:sp>
      <p:pic>
        <p:nvPicPr>
          <p:cNvPr id="2" name="Picture 1">
            <a:extLst>
              <a:ext uri="{FF2B5EF4-FFF2-40B4-BE49-F238E27FC236}">
                <a16:creationId xmlns:a16="http://schemas.microsoft.com/office/drawing/2014/main" id="{32379D03-F19E-3529-8244-E2252A62A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930400"/>
            <a:ext cx="1400175" cy="1638300"/>
          </a:xfrm>
          <a:prstGeom prst="rect">
            <a:avLst/>
          </a:prstGeom>
        </p:spPr>
      </p:pic>
      <p:pic>
        <p:nvPicPr>
          <p:cNvPr id="4" name="Picture 3">
            <a:extLst>
              <a:ext uri="{FF2B5EF4-FFF2-40B4-BE49-F238E27FC236}">
                <a16:creationId xmlns:a16="http://schemas.microsoft.com/office/drawing/2014/main" id="{217B1A5E-C94C-6824-C5A7-7A51D1ABA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3327" y="2048507"/>
            <a:ext cx="1400175" cy="1638300"/>
          </a:xfrm>
          <a:prstGeom prst="rect">
            <a:avLst/>
          </a:prstGeom>
        </p:spPr>
      </p:pic>
    </p:spTree>
    <p:extLst>
      <p:ext uri="{BB962C8B-B14F-4D97-AF65-F5344CB8AC3E}">
        <p14:creationId xmlns:p14="http://schemas.microsoft.com/office/powerpoint/2010/main" val="3145515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B3CA7D-6DCF-80F4-8F9E-88BF6D197A8A}"/>
              </a:ext>
            </a:extLst>
          </p:cNvPr>
          <p:cNvSpPr>
            <a:spLocks noGrp="1"/>
          </p:cNvSpPr>
          <p:nvPr>
            <p:ph type="title"/>
          </p:nvPr>
        </p:nvSpPr>
        <p:spPr/>
        <p:txBody>
          <a:bodyPr/>
          <a:lstStyle/>
          <a:p>
            <a:pPr>
              <a:defRPr/>
            </a:pPr>
            <a:r>
              <a:rPr lang="en-IN" dirty="0"/>
              <a:t>Results</a:t>
            </a:r>
          </a:p>
        </p:txBody>
      </p:sp>
      <p:sp>
        <p:nvSpPr>
          <p:cNvPr id="37891" name="Date Placeholder 3">
            <a:extLst>
              <a:ext uri="{FF2B5EF4-FFF2-40B4-BE49-F238E27FC236}">
                <a16:creationId xmlns:a16="http://schemas.microsoft.com/office/drawing/2014/main" id="{E2A59F52-AD2A-EAA6-4B81-2E347FFEA85A}"/>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ED3E09D-51CD-4FE3-AB82-C0AF7ADDBDE8}" type="datetime1">
              <a:rPr lang="en-IN" altLang="en-US" smtClean="0"/>
              <a:pPr/>
              <a:t>29-03-2024</a:t>
            </a:fld>
            <a:endParaRPr lang="en-IN" altLang="en-US"/>
          </a:p>
        </p:txBody>
      </p:sp>
      <p:sp>
        <p:nvSpPr>
          <p:cNvPr id="37892" name="Slide Number Placeholder 4">
            <a:extLst>
              <a:ext uri="{FF2B5EF4-FFF2-40B4-BE49-F238E27FC236}">
                <a16:creationId xmlns:a16="http://schemas.microsoft.com/office/drawing/2014/main" id="{EA5A333C-916B-BE18-8716-43C3477F7C2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6CE44B2-9FB7-4182-BE15-3D4AD6F12384}" type="slidenum">
              <a:rPr lang="en-IN" altLang="en-US" smtClean="0"/>
              <a:pPr/>
              <a:t>26</a:t>
            </a:fld>
            <a:endParaRPr lang="en-IN" altLang="en-US"/>
          </a:p>
        </p:txBody>
      </p:sp>
      <p:sp>
        <p:nvSpPr>
          <p:cNvPr id="37893" name="TextBox 6">
            <a:extLst>
              <a:ext uri="{FF2B5EF4-FFF2-40B4-BE49-F238E27FC236}">
                <a16:creationId xmlns:a16="http://schemas.microsoft.com/office/drawing/2014/main" id="{1D69CD97-94CA-F0C2-EC41-C525B63A846A}"/>
              </a:ext>
            </a:extLst>
          </p:cNvPr>
          <p:cNvSpPr txBox="1">
            <a:spLocks noChangeArrowheads="1"/>
          </p:cNvSpPr>
          <p:nvPr/>
        </p:nvSpPr>
        <p:spPr bwMode="auto">
          <a:xfrm>
            <a:off x="1818085" y="5162550"/>
            <a:ext cx="198834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1350"/>
              <a:t>Accuracy Graph</a:t>
            </a:r>
          </a:p>
        </p:txBody>
      </p:sp>
      <p:sp>
        <p:nvSpPr>
          <p:cNvPr id="37894" name="TextBox 7">
            <a:extLst>
              <a:ext uri="{FF2B5EF4-FFF2-40B4-BE49-F238E27FC236}">
                <a16:creationId xmlns:a16="http://schemas.microsoft.com/office/drawing/2014/main" id="{AA487264-6875-1D23-CB9D-5D87110FCBC3}"/>
              </a:ext>
            </a:extLst>
          </p:cNvPr>
          <p:cNvSpPr txBox="1">
            <a:spLocks noChangeArrowheads="1"/>
          </p:cNvSpPr>
          <p:nvPr/>
        </p:nvSpPr>
        <p:spPr bwMode="auto">
          <a:xfrm>
            <a:off x="5635229" y="5108972"/>
            <a:ext cx="198834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N" altLang="en-US" sz="1350"/>
              <a:t>Loss Graph</a:t>
            </a:r>
          </a:p>
        </p:txBody>
      </p:sp>
      <p:pic>
        <p:nvPicPr>
          <p:cNvPr id="6" name="Picture 5">
            <a:extLst>
              <a:ext uri="{FF2B5EF4-FFF2-40B4-BE49-F238E27FC236}">
                <a16:creationId xmlns:a16="http://schemas.microsoft.com/office/drawing/2014/main" id="{2CC91F21-0983-C912-E962-118201B04CB6}"/>
              </a:ext>
            </a:extLst>
          </p:cNvPr>
          <p:cNvPicPr>
            <a:picLocks noChangeAspect="1"/>
          </p:cNvPicPr>
          <p:nvPr/>
        </p:nvPicPr>
        <p:blipFill>
          <a:blip r:embed="rId2"/>
          <a:stretch>
            <a:fillRect/>
          </a:stretch>
        </p:blipFill>
        <p:spPr>
          <a:xfrm>
            <a:off x="609599" y="2601603"/>
            <a:ext cx="3733800" cy="2507369"/>
          </a:xfrm>
          <a:prstGeom prst="rect">
            <a:avLst/>
          </a:prstGeom>
        </p:spPr>
      </p:pic>
      <p:pic>
        <p:nvPicPr>
          <p:cNvPr id="8" name="Picture 7">
            <a:extLst>
              <a:ext uri="{FF2B5EF4-FFF2-40B4-BE49-F238E27FC236}">
                <a16:creationId xmlns:a16="http://schemas.microsoft.com/office/drawing/2014/main" id="{743E88E1-9548-EAD9-6B6A-564209167326}"/>
              </a:ext>
            </a:extLst>
          </p:cNvPr>
          <p:cNvPicPr>
            <a:picLocks noChangeAspect="1"/>
          </p:cNvPicPr>
          <p:nvPr/>
        </p:nvPicPr>
        <p:blipFill>
          <a:blip r:embed="rId3"/>
          <a:stretch>
            <a:fillRect/>
          </a:stretch>
        </p:blipFill>
        <p:spPr>
          <a:xfrm>
            <a:off x="4461536" y="2601604"/>
            <a:ext cx="3711909" cy="2434906"/>
          </a:xfrm>
          <a:prstGeom prst="rect">
            <a:avLst/>
          </a:prstGeom>
        </p:spPr>
      </p:pic>
    </p:spTree>
    <p:extLst>
      <p:ext uri="{BB962C8B-B14F-4D97-AF65-F5344CB8AC3E}">
        <p14:creationId xmlns:p14="http://schemas.microsoft.com/office/powerpoint/2010/main" val="3056858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t>
            </a:r>
          </a:p>
        </p:txBody>
      </p:sp>
      <p:sp>
        <p:nvSpPr>
          <p:cNvPr id="8" name="TextBox 7"/>
          <p:cNvSpPr txBox="1"/>
          <p:nvPr/>
        </p:nvSpPr>
        <p:spPr>
          <a:xfrm>
            <a:off x="1143000" y="5715000"/>
            <a:ext cx="2362200" cy="369332"/>
          </a:xfrm>
          <a:prstGeom prst="rect">
            <a:avLst/>
          </a:prstGeom>
          <a:noFill/>
        </p:spPr>
        <p:txBody>
          <a:bodyPr wrap="square" rtlCol="0">
            <a:spAutoFit/>
          </a:bodyPr>
          <a:lstStyle/>
          <a:p>
            <a:r>
              <a:rPr lang="en-US" dirty="0"/>
              <a:t>Registration page</a:t>
            </a:r>
          </a:p>
        </p:txBody>
      </p:sp>
      <p:sp>
        <p:nvSpPr>
          <p:cNvPr id="9" name="TextBox 8"/>
          <p:cNvSpPr txBox="1"/>
          <p:nvPr/>
        </p:nvSpPr>
        <p:spPr>
          <a:xfrm>
            <a:off x="5029200" y="5791200"/>
            <a:ext cx="2362200" cy="369332"/>
          </a:xfrm>
          <a:prstGeom prst="rect">
            <a:avLst/>
          </a:prstGeom>
          <a:noFill/>
        </p:spPr>
        <p:txBody>
          <a:bodyPr wrap="square" rtlCol="0">
            <a:spAutoFit/>
          </a:bodyPr>
          <a:lstStyle/>
          <a:p>
            <a:r>
              <a:rPr lang="en-US" dirty="0"/>
              <a:t>Login page</a:t>
            </a:r>
          </a:p>
        </p:txBody>
      </p:sp>
      <p:pic>
        <p:nvPicPr>
          <p:cNvPr id="6" name="Picture 5">
            <a:extLst>
              <a:ext uri="{FF2B5EF4-FFF2-40B4-BE49-F238E27FC236}">
                <a16:creationId xmlns:a16="http://schemas.microsoft.com/office/drawing/2014/main" id="{F7B633EE-9F2A-0D3C-954B-786504A8F1FC}"/>
              </a:ext>
            </a:extLst>
          </p:cNvPr>
          <p:cNvPicPr>
            <a:picLocks noChangeAspect="1"/>
          </p:cNvPicPr>
          <p:nvPr/>
        </p:nvPicPr>
        <p:blipFill>
          <a:blip r:embed="rId2"/>
          <a:stretch>
            <a:fillRect/>
          </a:stretch>
        </p:blipFill>
        <p:spPr>
          <a:xfrm>
            <a:off x="4191000" y="2071388"/>
            <a:ext cx="3898215" cy="3280621"/>
          </a:xfrm>
          <a:prstGeom prst="rect">
            <a:avLst/>
          </a:prstGeom>
        </p:spPr>
      </p:pic>
      <p:pic>
        <p:nvPicPr>
          <p:cNvPr id="10" name="Picture 9">
            <a:extLst>
              <a:ext uri="{FF2B5EF4-FFF2-40B4-BE49-F238E27FC236}">
                <a16:creationId xmlns:a16="http://schemas.microsoft.com/office/drawing/2014/main" id="{BC3B1243-45C2-D92A-FAFE-E9405C06FEE8}"/>
              </a:ext>
            </a:extLst>
          </p:cNvPr>
          <p:cNvPicPr>
            <a:picLocks noChangeAspect="1"/>
          </p:cNvPicPr>
          <p:nvPr/>
        </p:nvPicPr>
        <p:blipFill>
          <a:blip r:embed="rId3"/>
          <a:stretch>
            <a:fillRect/>
          </a:stretch>
        </p:blipFill>
        <p:spPr>
          <a:xfrm>
            <a:off x="228600" y="2071388"/>
            <a:ext cx="3747602" cy="328062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t>
            </a:r>
          </a:p>
        </p:txBody>
      </p:sp>
      <p:sp>
        <p:nvSpPr>
          <p:cNvPr id="8" name="TextBox 7"/>
          <p:cNvSpPr txBox="1"/>
          <p:nvPr/>
        </p:nvSpPr>
        <p:spPr>
          <a:xfrm>
            <a:off x="1443953" y="5685817"/>
            <a:ext cx="2362200" cy="369332"/>
          </a:xfrm>
          <a:prstGeom prst="rect">
            <a:avLst/>
          </a:prstGeom>
          <a:noFill/>
        </p:spPr>
        <p:txBody>
          <a:bodyPr wrap="square" rtlCol="0">
            <a:spAutoFit/>
          </a:bodyPr>
          <a:lstStyle/>
          <a:p>
            <a:r>
              <a:rPr lang="en-US" dirty="0"/>
              <a:t>Home page</a:t>
            </a:r>
          </a:p>
        </p:txBody>
      </p:sp>
      <p:sp>
        <p:nvSpPr>
          <p:cNvPr id="9" name="TextBox 8"/>
          <p:cNvSpPr txBox="1"/>
          <p:nvPr/>
        </p:nvSpPr>
        <p:spPr>
          <a:xfrm>
            <a:off x="6019800" y="5715000"/>
            <a:ext cx="2362200" cy="369332"/>
          </a:xfrm>
          <a:prstGeom prst="rect">
            <a:avLst/>
          </a:prstGeom>
          <a:noFill/>
        </p:spPr>
        <p:txBody>
          <a:bodyPr wrap="square" rtlCol="0">
            <a:spAutoFit/>
          </a:bodyPr>
          <a:lstStyle/>
          <a:p>
            <a:r>
              <a:rPr lang="en-US" dirty="0"/>
              <a:t>Home page</a:t>
            </a:r>
          </a:p>
        </p:txBody>
      </p:sp>
      <p:pic>
        <p:nvPicPr>
          <p:cNvPr id="4" name="Picture 3">
            <a:extLst>
              <a:ext uri="{FF2B5EF4-FFF2-40B4-BE49-F238E27FC236}">
                <a16:creationId xmlns:a16="http://schemas.microsoft.com/office/drawing/2014/main" id="{ED2C7DD6-B16E-E998-7160-412D97E7D4FE}"/>
              </a:ext>
            </a:extLst>
          </p:cNvPr>
          <p:cNvPicPr>
            <a:picLocks noChangeAspect="1"/>
          </p:cNvPicPr>
          <p:nvPr/>
        </p:nvPicPr>
        <p:blipFill>
          <a:blip r:embed="rId2"/>
          <a:stretch>
            <a:fillRect/>
          </a:stretch>
        </p:blipFill>
        <p:spPr>
          <a:xfrm>
            <a:off x="114300" y="1328945"/>
            <a:ext cx="4419600" cy="4358493"/>
          </a:xfrm>
          <a:prstGeom prst="rect">
            <a:avLst/>
          </a:prstGeom>
        </p:spPr>
      </p:pic>
      <p:pic>
        <p:nvPicPr>
          <p:cNvPr id="6" name="Picture 5">
            <a:extLst>
              <a:ext uri="{FF2B5EF4-FFF2-40B4-BE49-F238E27FC236}">
                <a16:creationId xmlns:a16="http://schemas.microsoft.com/office/drawing/2014/main" id="{F8DAC81A-889E-AB49-5248-3ADEF943EB6D}"/>
              </a:ext>
            </a:extLst>
          </p:cNvPr>
          <p:cNvPicPr>
            <a:picLocks noChangeAspect="1"/>
          </p:cNvPicPr>
          <p:nvPr/>
        </p:nvPicPr>
        <p:blipFill>
          <a:blip r:embed="rId3"/>
          <a:stretch>
            <a:fillRect/>
          </a:stretch>
        </p:blipFill>
        <p:spPr>
          <a:xfrm>
            <a:off x="4638661" y="1348400"/>
            <a:ext cx="4376051" cy="433903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t>
            </a:r>
          </a:p>
        </p:txBody>
      </p:sp>
      <p:sp>
        <p:nvSpPr>
          <p:cNvPr id="8" name="TextBox 7"/>
          <p:cNvSpPr txBox="1"/>
          <p:nvPr/>
        </p:nvSpPr>
        <p:spPr>
          <a:xfrm>
            <a:off x="3848100" y="5879068"/>
            <a:ext cx="2362200" cy="369332"/>
          </a:xfrm>
          <a:prstGeom prst="rect">
            <a:avLst/>
          </a:prstGeom>
          <a:noFill/>
        </p:spPr>
        <p:txBody>
          <a:bodyPr wrap="square" rtlCol="0">
            <a:spAutoFit/>
          </a:bodyPr>
          <a:lstStyle/>
          <a:p>
            <a:r>
              <a:rPr lang="en-US" dirty="0"/>
              <a:t>Result Page</a:t>
            </a:r>
          </a:p>
        </p:txBody>
      </p:sp>
      <p:pic>
        <p:nvPicPr>
          <p:cNvPr id="4" name="Picture 3">
            <a:extLst>
              <a:ext uri="{FF2B5EF4-FFF2-40B4-BE49-F238E27FC236}">
                <a16:creationId xmlns:a16="http://schemas.microsoft.com/office/drawing/2014/main" id="{0DA68B01-8911-9B91-AD2B-4B40291698D1}"/>
              </a:ext>
            </a:extLst>
          </p:cNvPr>
          <p:cNvPicPr>
            <a:picLocks noChangeAspect="1"/>
          </p:cNvPicPr>
          <p:nvPr/>
        </p:nvPicPr>
        <p:blipFill>
          <a:blip r:embed="rId2"/>
          <a:stretch>
            <a:fillRect/>
          </a:stretch>
        </p:blipFill>
        <p:spPr>
          <a:xfrm>
            <a:off x="228600" y="1232410"/>
            <a:ext cx="4038600" cy="4025390"/>
          </a:xfrm>
          <a:prstGeom prst="rect">
            <a:avLst/>
          </a:prstGeom>
        </p:spPr>
      </p:pic>
      <p:pic>
        <p:nvPicPr>
          <p:cNvPr id="6" name="Picture 5">
            <a:extLst>
              <a:ext uri="{FF2B5EF4-FFF2-40B4-BE49-F238E27FC236}">
                <a16:creationId xmlns:a16="http://schemas.microsoft.com/office/drawing/2014/main" id="{DDCF657D-191A-7A43-D724-4F6CEEE3A1D1}"/>
              </a:ext>
            </a:extLst>
          </p:cNvPr>
          <p:cNvPicPr>
            <a:picLocks noChangeAspect="1"/>
          </p:cNvPicPr>
          <p:nvPr/>
        </p:nvPicPr>
        <p:blipFill>
          <a:blip r:embed="rId3"/>
          <a:stretch>
            <a:fillRect/>
          </a:stretch>
        </p:blipFill>
        <p:spPr>
          <a:xfrm>
            <a:off x="5029200" y="1600200"/>
            <a:ext cx="3657600" cy="351382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952"/>
            <a:ext cx="6347713" cy="1320800"/>
          </a:xfrm>
        </p:spPr>
        <p:txBody>
          <a:bodyPr/>
          <a:lstStyle/>
          <a:p>
            <a:r>
              <a:rPr lang="en-US" dirty="0">
                <a:solidFill>
                  <a:schemeClr val="tx1"/>
                </a:solidFill>
                <a:latin typeface="Times New Roman" panose="02020603050405020304" pitchFamily="18" charset="0"/>
                <a:cs typeface="Times New Roman" panose="02020603050405020304" pitchFamily="18" charset="0"/>
              </a:rPr>
              <a:t>Introduction	</a:t>
            </a:r>
          </a:p>
        </p:txBody>
      </p:sp>
      <p:sp>
        <p:nvSpPr>
          <p:cNvPr id="3" name="Content Placeholder 2"/>
          <p:cNvSpPr>
            <a:spLocks noGrp="1"/>
          </p:cNvSpPr>
          <p:nvPr>
            <p:ph idx="1"/>
          </p:nvPr>
        </p:nvSpPr>
        <p:spPr>
          <a:xfrm>
            <a:off x="609600" y="928352"/>
            <a:ext cx="7734300" cy="5396248"/>
          </a:xfrm>
        </p:spPr>
        <p:txBody>
          <a:bodyPr>
            <a:normAutofit/>
          </a:bodyPr>
          <a:lstStyle/>
          <a:p>
            <a:pPr lvl="0" algn="just"/>
            <a:endParaRPr lang="en-US" dirty="0">
              <a:latin typeface="Times New Roman" panose="02020603050405020304" pitchFamily="18" charset="0"/>
              <a:cs typeface="Times New Roman" panose="02020603050405020304" pitchFamily="18" charset="0"/>
            </a:endParaRPr>
          </a:p>
          <a:p>
            <a:pPr marL="514350" indent="-514350" algn="just">
              <a:buClr>
                <a:schemeClr val="accent3"/>
              </a:buClr>
              <a:defRPr/>
            </a:pPr>
            <a:r>
              <a:rPr lang="en-US" dirty="0">
                <a:latin typeface="Times New Roman" panose="02020603050405020304" pitchFamily="18" charset="0"/>
                <a:cs typeface="Times New Roman" panose="02020603050405020304" pitchFamily="18" charset="0"/>
              </a:rPr>
              <a:t>Agriculture plays a vital role in the socio-economic fabric of India. </a:t>
            </a:r>
          </a:p>
          <a:p>
            <a:pPr marL="514350" indent="-514350" algn="just">
              <a:buClr>
                <a:schemeClr val="accent3"/>
              </a:buClr>
              <a:defRPr/>
            </a:pPr>
            <a:r>
              <a:rPr lang="en-US" dirty="0">
                <a:latin typeface="Times New Roman" panose="02020603050405020304" pitchFamily="18" charset="0"/>
                <a:cs typeface="Times New Roman" panose="02020603050405020304" pitchFamily="18" charset="0"/>
              </a:rPr>
              <a:t>Failure of farmers to decide on the best-suited crop for the land using traditional and non-scientific methods </a:t>
            </a:r>
          </a:p>
          <a:p>
            <a:pPr marL="514350" indent="-514350" algn="just">
              <a:buClr>
                <a:schemeClr val="accent3"/>
              </a:buClr>
              <a:defRPr/>
            </a:pPr>
            <a:r>
              <a:rPr lang="en-US" dirty="0">
                <a:latin typeface="Times New Roman" panose="02020603050405020304" pitchFamily="18" charset="0"/>
                <a:cs typeface="Times New Roman" panose="02020603050405020304" pitchFamily="18" charset="0"/>
              </a:rPr>
              <a:t>It is a serious issue for a country where approximately 58 percent of the population is involved in farming.</a:t>
            </a:r>
          </a:p>
          <a:p>
            <a:pPr marL="514350" indent="-514350" algn="just">
              <a:buClr>
                <a:schemeClr val="accent3"/>
              </a:buClr>
              <a:defRPr/>
            </a:pPr>
            <a:r>
              <a:rPr lang="en-US" dirty="0">
                <a:latin typeface="Times New Roman" panose="02020603050405020304" pitchFamily="18" charset="0"/>
                <a:cs typeface="Times New Roman" panose="02020603050405020304" pitchFamily="18" charset="0"/>
              </a:rPr>
              <a:t>Sometimes farmers were failed to choose the right crops based on the soil conditions, sowing season, and geographical location. </a:t>
            </a:r>
          </a:p>
          <a:p>
            <a:pPr marL="514350" indent="-514350" algn="just">
              <a:buClr>
                <a:schemeClr val="accent3"/>
              </a:buClr>
              <a:defRPr/>
            </a:pPr>
            <a:r>
              <a:rPr lang="en-US" dirty="0">
                <a:latin typeface="Times New Roman" panose="02020603050405020304" pitchFamily="18" charset="0"/>
                <a:cs typeface="Times New Roman" panose="02020603050405020304" pitchFamily="18" charset="0"/>
              </a:rPr>
              <a:t>This results in suicide, quitting the agriculture field, moving towards urban areas for livelihood.</a:t>
            </a:r>
          </a:p>
          <a:p>
            <a:pPr marL="514350" indent="-514350" algn="just">
              <a:buClr>
                <a:schemeClr val="accent3"/>
              </a:buClr>
              <a:defRPr/>
            </a:pPr>
            <a:r>
              <a:rPr lang="en-US" dirty="0">
                <a:latin typeface="Times New Roman" panose="02020603050405020304" pitchFamily="18" charset="0"/>
                <a:cs typeface="Times New Roman" panose="02020603050405020304" pitchFamily="18" charset="0"/>
              </a:rPr>
              <a:t>To overcome this issue, we have proposed a system to assist the farmers in crop selection by considering all the factors like sowing season, soil, and geographical location.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t>
            </a:r>
          </a:p>
        </p:txBody>
      </p:sp>
      <p:sp>
        <p:nvSpPr>
          <p:cNvPr id="8" name="TextBox 7"/>
          <p:cNvSpPr txBox="1"/>
          <p:nvPr/>
        </p:nvSpPr>
        <p:spPr>
          <a:xfrm>
            <a:off x="1295400" y="5774987"/>
            <a:ext cx="2971800" cy="369332"/>
          </a:xfrm>
          <a:prstGeom prst="rect">
            <a:avLst/>
          </a:prstGeom>
          <a:noFill/>
        </p:spPr>
        <p:txBody>
          <a:bodyPr wrap="square" rtlCol="0">
            <a:spAutoFit/>
          </a:bodyPr>
          <a:lstStyle/>
          <a:p>
            <a:r>
              <a:rPr lang="en-US" dirty="0"/>
              <a:t>Recommend the shop</a:t>
            </a:r>
          </a:p>
        </p:txBody>
      </p:sp>
      <p:sp>
        <p:nvSpPr>
          <p:cNvPr id="9" name="TextBox 8"/>
          <p:cNvSpPr txBox="1"/>
          <p:nvPr/>
        </p:nvSpPr>
        <p:spPr>
          <a:xfrm>
            <a:off x="5486400" y="5791200"/>
            <a:ext cx="2971800" cy="369332"/>
          </a:xfrm>
          <a:prstGeom prst="rect">
            <a:avLst/>
          </a:prstGeom>
          <a:noFill/>
        </p:spPr>
        <p:txBody>
          <a:bodyPr wrap="square" rtlCol="0">
            <a:spAutoFit/>
          </a:bodyPr>
          <a:lstStyle/>
          <a:p>
            <a:r>
              <a:rPr lang="en-US"/>
              <a:t>Recommend the shop</a:t>
            </a:r>
            <a:endParaRPr lang="en-US" dirty="0"/>
          </a:p>
        </p:txBody>
      </p:sp>
      <p:pic>
        <p:nvPicPr>
          <p:cNvPr id="4" name="Picture 3">
            <a:extLst>
              <a:ext uri="{FF2B5EF4-FFF2-40B4-BE49-F238E27FC236}">
                <a16:creationId xmlns:a16="http://schemas.microsoft.com/office/drawing/2014/main" id="{8A5FB5D0-E3A8-D6F9-AEA3-589B32B902F0}"/>
              </a:ext>
            </a:extLst>
          </p:cNvPr>
          <p:cNvPicPr>
            <a:picLocks noChangeAspect="1"/>
          </p:cNvPicPr>
          <p:nvPr/>
        </p:nvPicPr>
        <p:blipFill>
          <a:blip r:embed="rId2"/>
          <a:stretch>
            <a:fillRect/>
          </a:stretch>
        </p:blipFill>
        <p:spPr>
          <a:xfrm>
            <a:off x="228599" y="1600199"/>
            <a:ext cx="4343401" cy="4023059"/>
          </a:xfrm>
          <a:prstGeom prst="rect">
            <a:avLst/>
          </a:prstGeom>
        </p:spPr>
      </p:pic>
      <p:pic>
        <p:nvPicPr>
          <p:cNvPr id="6" name="Picture 5">
            <a:extLst>
              <a:ext uri="{FF2B5EF4-FFF2-40B4-BE49-F238E27FC236}">
                <a16:creationId xmlns:a16="http://schemas.microsoft.com/office/drawing/2014/main" id="{B68A472F-F841-F9DE-EC55-CB19D12F288C}"/>
              </a:ext>
            </a:extLst>
          </p:cNvPr>
          <p:cNvPicPr>
            <a:picLocks noChangeAspect="1"/>
          </p:cNvPicPr>
          <p:nvPr/>
        </p:nvPicPr>
        <p:blipFill>
          <a:blip r:embed="rId3"/>
          <a:stretch>
            <a:fillRect/>
          </a:stretch>
        </p:blipFill>
        <p:spPr>
          <a:xfrm>
            <a:off x="4800600" y="1600200"/>
            <a:ext cx="4114802" cy="402305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685800" y="1600200"/>
            <a:ext cx="8153400" cy="3880773"/>
          </a:xfrm>
        </p:spPr>
        <p:txBody>
          <a:bodyPr/>
          <a:lstStyle/>
          <a:p>
            <a:pPr algn="just">
              <a:buNone/>
            </a:pPr>
            <a:r>
              <a:rPr lang="en-US" dirty="0">
                <a:latin typeface="Times New Roman" panose="02020603050405020304" pitchFamily="18" charset="0"/>
                <a:cs typeface="Times New Roman" panose="02020603050405020304" pitchFamily="18" charset="0"/>
              </a:rPr>
              <a:t>In this project we recommend the crops using machine learning and deep learning</a:t>
            </a:r>
          </a:p>
          <a:p>
            <a:pPr algn="just">
              <a:buNone/>
            </a:pPr>
            <a:r>
              <a:rPr lang="en-US" dirty="0">
                <a:latin typeface="Times New Roman" panose="02020603050405020304" pitchFamily="18" charset="0"/>
                <a:cs typeface="Times New Roman" panose="02020603050405020304" pitchFamily="18" charset="0"/>
              </a:rPr>
              <a:t>Algorithms and we get the 91.23% accuracy . In this system we will take the image</a:t>
            </a:r>
          </a:p>
          <a:p>
            <a:pPr algn="just">
              <a:buNone/>
            </a:pPr>
            <a:r>
              <a:rPr lang="en-US" dirty="0">
                <a:latin typeface="Times New Roman" panose="02020603050405020304" pitchFamily="18" charset="0"/>
                <a:cs typeface="Times New Roman" panose="02020603050405020304" pitchFamily="18" charset="0"/>
              </a:rPr>
              <a:t>from user and region and based on that we will recommend the crops. Also we are</a:t>
            </a:r>
          </a:p>
          <a:p>
            <a:pPr algn="just">
              <a:buNone/>
            </a:pPr>
            <a:r>
              <a:rPr lang="en-US" dirty="0">
                <a:latin typeface="Times New Roman" panose="02020603050405020304" pitchFamily="18" charset="0"/>
                <a:cs typeface="Times New Roman" panose="02020603050405020304" pitchFamily="18" charset="0"/>
              </a:rPr>
              <a:t>recommend the industry to farmer to sell the crops by KNN classifier.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6347713" cy="990600"/>
          </a:xfrm>
        </p:spPr>
        <p:txBody>
          <a:bodyPr/>
          <a:lstStyle/>
          <a:p>
            <a:r>
              <a:rPr lang="en-US" dirty="0">
                <a:solidFill>
                  <a:schemeClr val="tx1"/>
                </a:solidFill>
                <a:latin typeface="Times New Roman" panose="02020603050405020304" pitchFamily="18" charset="0"/>
                <a:cs typeface="Times New Roman" panose="02020603050405020304" pitchFamily="18" charset="0"/>
              </a:rPr>
              <a:t>REFRENCES</a:t>
            </a:r>
          </a:p>
        </p:txBody>
      </p:sp>
      <p:sp>
        <p:nvSpPr>
          <p:cNvPr id="3" name="Content Placeholder 2"/>
          <p:cNvSpPr>
            <a:spLocks noGrp="1"/>
          </p:cNvSpPr>
          <p:nvPr>
            <p:ph idx="1"/>
          </p:nvPr>
        </p:nvSpPr>
        <p:spPr>
          <a:xfrm>
            <a:off x="533400" y="982014"/>
            <a:ext cx="6934200" cy="5647386"/>
          </a:xfrm>
        </p:spPr>
        <p:txBody>
          <a:bodyPr>
            <a:normAutofit/>
          </a:bodyPr>
          <a:lstStyle/>
          <a:p>
            <a:pPr algn="just">
              <a:buNone/>
            </a:pPr>
            <a:r>
              <a:rPr lang="en-US" dirty="0">
                <a:latin typeface="Times New Roman" panose="02020603050405020304" pitchFamily="18" charset="0"/>
                <a:cs typeface="Times New Roman" panose="02020603050405020304" pitchFamily="18" charset="0"/>
              </a:rPr>
              <a:t>[1] S.R.Rajeswari , Parth Khunteta, Shubham Kumar, Amrit Raj Singh, Vaibhav Pandey “Smart Farming Prediction Using Machine Learning” International Journal of Innovative Technology and Exploring Engineering (IJITEE). </a:t>
            </a:r>
          </a:p>
          <a:p>
            <a:pPr algn="just">
              <a:buNone/>
            </a:pPr>
            <a:r>
              <a:rPr lang="en-US" dirty="0">
                <a:latin typeface="Times New Roman" panose="02020603050405020304" pitchFamily="18" charset="0"/>
                <a:cs typeface="Times New Roman" panose="02020603050405020304" pitchFamily="18" charset="0"/>
              </a:rPr>
              <a:t>[2] John Carlo V. Puno1 , Rhen Anjerome R. Bedruz1 , Allysa Kate M. Brillantes “Soil Nutrient Detection using Genetic Algorithm” Manufacturing Engineering and Management Department IEEE.</a:t>
            </a:r>
          </a:p>
          <a:p>
            <a:pPr algn="just">
              <a:buNone/>
            </a:pPr>
            <a:r>
              <a:rPr lang="en-US" dirty="0">
                <a:latin typeface="Times New Roman" panose="02020603050405020304" pitchFamily="18" charset="0"/>
                <a:cs typeface="Times New Roman" panose="02020603050405020304" pitchFamily="18" charset="0"/>
              </a:rPr>
              <a:t>[3] R. Reshma, V. Sathiyavathi and T. Sindhu et al. “IoT based Classification Techniques for Soil Content Analysis and Crop Yield Prediction” Proceedings of the Fourth International Conference on I-SMAC (IoT in Social, Mobile, Analytics and Cloud) (I-SMAC). </a:t>
            </a:r>
          </a:p>
          <a:p>
            <a:pPr algn="just">
              <a:buNone/>
            </a:pPr>
            <a:r>
              <a:rPr lang="en-US" dirty="0">
                <a:latin typeface="Times New Roman" panose="02020603050405020304" pitchFamily="18" charset="0"/>
                <a:cs typeface="Times New Roman" panose="02020603050405020304" pitchFamily="18" charset="0"/>
              </a:rPr>
              <a:t>[4] Sonal Jain, Dharavath Ramesh, “Machine Learning convergence for weather based crop selection” 2020 IEEE International Students’ Conference on Electrical, Electronics and Computer Science.</a:t>
            </a:r>
          </a:p>
          <a:p>
            <a:pPr>
              <a:buNone/>
            </a:pPr>
            <a:endParaRPr lang="en-US"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762000"/>
          </a:xfrm>
        </p:spPr>
        <p:txBody>
          <a:bodyPr/>
          <a:lstStyle/>
          <a:p>
            <a:r>
              <a:rPr lang="en-US" dirty="0">
                <a:solidFill>
                  <a:schemeClr val="tx1"/>
                </a:solidFill>
                <a:latin typeface="Times New Roman" panose="02020603050405020304" pitchFamily="18" charset="0"/>
                <a:cs typeface="Times New Roman" panose="02020603050405020304" pitchFamily="18" charset="0"/>
              </a:rPr>
              <a:t>Cont…</a:t>
            </a:r>
          </a:p>
        </p:txBody>
      </p:sp>
      <p:sp>
        <p:nvSpPr>
          <p:cNvPr id="3" name="Content Placeholder 2"/>
          <p:cNvSpPr>
            <a:spLocks noGrp="1"/>
          </p:cNvSpPr>
          <p:nvPr>
            <p:ph idx="1"/>
          </p:nvPr>
        </p:nvSpPr>
        <p:spPr>
          <a:xfrm>
            <a:off x="457200" y="1371601"/>
            <a:ext cx="8534400" cy="2438400"/>
          </a:xfrm>
        </p:spPr>
        <p:txBody>
          <a:bodyPr/>
          <a:lstStyle/>
          <a:p>
            <a:pPr algn="just">
              <a:buNone/>
            </a:pPr>
            <a:r>
              <a:rPr lang="en-US" dirty="0">
                <a:latin typeface="Times New Roman" panose="02020603050405020304" pitchFamily="18" charset="0"/>
                <a:cs typeface="Times New Roman" panose="02020603050405020304" pitchFamily="18" charset="0"/>
              </a:rPr>
              <a:t>[5] </a:t>
            </a:r>
            <a:r>
              <a:rPr lang="it-IT" dirty="0">
                <a:latin typeface="Times New Roman" panose="02020603050405020304" pitchFamily="18" charset="0"/>
                <a:cs typeface="Times New Roman" panose="02020603050405020304" pitchFamily="18" charset="0"/>
              </a:rPr>
              <a:t>G. Mariammal , A. Suruliandi , S. P. Raja , and E. Poongothai “</a:t>
            </a:r>
            <a:r>
              <a:rPr lang="en-US" dirty="0">
                <a:latin typeface="Times New Roman" panose="02020603050405020304" pitchFamily="18" charset="0"/>
                <a:cs typeface="Times New Roman" panose="02020603050405020304" pitchFamily="18" charset="0"/>
              </a:rPr>
              <a:t>Prediction of</a:t>
            </a:r>
          </a:p>
          <a:p>
            <a:pPr algn="just">
              <a:buNone/>
            </a:pPr>
            <a:r>
              <a:rPr lang="en-US" dirty="0">
                <a:latin typeface="Times New Roman" panose="02020603050405020304" pitchFamily="18" charset="0"/>
                <a:cs typeface="Times New Roman" panose="02020603050405020304" pitchFamily="18" charset="0"/>
              </a:rPr>
              <a:t>Land Suitability for Crop Cultivation Based on Soil and Environmental</a:t>
            </a:r>
          </a:p>
          <a:p>
            <a:pPr algn="just">
              <a:buNone/>
            </a:pPr>
            <a:r>
              <a:rPr lang="en-US" dirty="0">
                <a:latin typeface="Times New Roman" panose="02020603050405020304" pitchFamily="18" charset="0"/>
                <a:cs typeface="Times New Roman" panose="02020603050405020304" pitchFamily="18" charset="0"/>
              </a:rPr>
              <a:t>Characteristics Using Modified Recursive Feature Elimination Technique With</a:t>
            </a:r>
          </a:p>
          <a:p>
            <a:pPr algn="just">
              <a:buNone/>
            </a:pPr>
            <a:r>
              <a:rPr lang="en-US" dirty="0">
                <a:latin typeface="Times New Roman" panose="02020603050405020304" pitchFamily="18" charset="0"/>
                <a:cs typeface="Times New Roman" panose="02020603050405020304" pitchFamily="18" charset="0"/>
              </a:rPr>
              <a:t>Various Classifiers” IEEE TRANSACTIONS ON COMPUTATIONAL SOCIAL</a:t>
            </a:r>
          </a:p>
          <a:p>
            <a:pPr algn="just">
              <a:buNone/>
            </a:pPr>
            <a:r>
              <a:rPr lang="en-US" dirty="0">
                <a:latin typeface="Times New Roman" panose="02020603050405020304" pitchFamily="18" charset="0"/>
                <a:cs typeface="Times New Roman" panose="02020603050405020304" pitchFamily="18" charset="0"/>
              </a:rPr>
              <a:t>SYSTEMS.</a:t>
            </a:r>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7200" dirty="0"/>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52400"/>
            <a:ext cx="6347713" cy="1320800"/>
          </a:xfrm>
        </p:spPr>
        <p:txBody>
          <a:bodyPr/>
          <a:lstStyle/>
          <a:p>
            <a:r>
              <a:rPr lang="en-US" dirty="0">
                <a:solidFill>
                  <a:schemeClr val="tx1"/>
                </a:solidFill>
                <a:latin typeface="Times New Roman" panose="02020603050405020304" pitchFamily="18" charset="0"/>
                <a:cs typeface="Times New Roman" panose="02020603050405020304" pitchFamily="18" charset="0"/>
              </a:rPr>
              <a:t>Problem Statement</a:t>
            </a:r>
          </a:p>
        </p:txBody>
      </p:sp>
      <p:sp>
        <p:nvSpPr>
          <p:cNvPr id="3" name="Content Placeholder 2"/>
          <p:cNvSpPr>
            <a:spLocks noGrp="1"/>
          </p:cNvSpPr>
          <p:nvPr>
            <p:ph idx="1"/>
          </p:nvPr>
        </p:nvSpPr>
        <p:spPr>
          <a:xfrm>
            <a:off x="457200" y="1066800"/>
            <a:ext cx="7543800" cy="3880773"/>
          </a:xfrm>
        </p:spPr>
        <p:txBody>
          <a:bodyPr>
            <a:normAutofit/>
          </a:bodyPr>
          <a:lstStyle/>
          <a:p>
            <a:pPr eaLnBrk="1" hangingPunct="1">
              <a:buFont typeface="Arial" panose="020B0604020202020204" pitchFamily="34" charset="0"/>
              <a:buNone/>
            </a:pPr>
            <a:r>
              <a:rPr lang="en-US" altLang="en-US" dirty="0">
                <a:latin typeface="Times New Roman" panose="02020603050405020304" pitchFamily="18" charset="0"/>
                <a:cs typeface="Times New Roman" panose="02020603050405020304" pitchFamily="18" charset="0"/>
              </a:rPr>
              <a:t>To recommend the crops, </a:t>
            </a:r>
            <a:r>
              <a:rPr lang="en-US" altLang="en-US" dirty="0" err="1">
                <a:latin typeface="Times New Roman" panose="02020603050405020304" pitchFamily="18" charset="0"/>
                <a:cs typeface="Times New Roman" panose="02020603050405020304" pitchFamily="18" charset="0"/>
              </a:rPr>
              <a:t>ph</a:t>
            </a:r>
            <a:r>
              <a:rPr lang="en-US" altLang="en-US" dirty="0">
                <a:latin typeface="Times New Roman" panose="02020603050405020304" pitchFamily="18" charset="0"/>
                <a:cs typeface="Times New Roman" panose="02020603050405020304" pitchFamily="18" charset="0"/>
              </a:rPr>
              <a:t>, rainfall, industry using machine learning and</a:t>
            </a:r>
          </a:p>
          <a:p>
            <a:pPr eaLnBrk="1" hangingPunct="1">
              <a:buFont typeface="Arial" panose="020B0604020202020204" pitchFamily="34" charset="0"/>
              <a:buNone/>
            </a:pPr>
            <a:r>
              <a:rPr lang="en-US" altLang="en-US" dirty="0">
                <a:latin typeface="Times New Roman" panose="02020603050405020304" pitchFamily="18" charset="0"/>
                <a:cs typeface="Times New Roman" panose="02020603050405020304" pitchFamily="18" charset="0"/>
              </a:rPr>
              <a:t>deep learning based on soil image, </a:t>
            </a:r>
            <a:r>
              <a:rPr lang="en-US" altLang="en-US" dirty="0" err="1">
                <a:latin typeface="Times New Roman" panose="02020603050405020304" pitchFamily="18" charset="0"/>
                <a:cs typeface="Times New Roman" panose="02020603050405020304" pitchFamily="18" charset="0"/>
              </a:rPr>
              <a:t>n,p,k</a:t>
            </a:r>
            <a:r>
              <a:rPr lang="en-US" altLang="en-US" dirty="0">
                <a:latin typeface="Times New Roman" panose="02020603050405020304" pitchFamily="18" charset="0"/>
                <a:cs typeface="Times New Roman" panose="02020603050405020304" pitchFamily="18" charset="0"/>
              </a:rPr>
              <a:t> and region.</a:t>
            </a: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838200"/>
          </a:xfrm>
        </p:spPr>
        <p:txBody>
          <a:bodyPr/>
          <a:lstStyle/>
          <a:p>
            <a:r>
              <a:rPr lang="en-US" b="1" dirty="0">
                <a:solidFill>
                  <a:schemeClr val="tx1"/>
                </a:solidFill>
                <a:latin typeface="Times New Roman" panose="02020603050405020304" pitchFamily="18" charset="0"/>
                <a:cs typeface="Times New Roman" panose="02020603050405020304" pitchFamily="18" charset="0"/>
              </a:rPr>
              <a:t>Project Scope</a:t>
            </a:r>
          </a:p>
        </p:txBody>
      </p:sp>
      <p:sp>
        <p:nvSpPr>
          <p:cNvPr id="3" name="Content Placeholder 2"/>
          <p:cNvSpPr>
            <a:spLocks noGrp="1"/>
          </p:cNvSpPr>
          <p:nvPr>
            <p:ph idx="1"/>
          </p:nvPr>
        </p:nvSpPr>
        <p:spPr>
          <a:xfrm>
            <a:off x="609598" y="1600200"/>
            <a:ext cx="7772401" cy="4441163"/>
          </a:xfrm>
        </p:spPr>
        <p:txBody>
          <a:bodyPr>
            <a:normAutofit/>
          </a:bodyPr>
          <a:lstStyle/>
          <a:p>
            <a:pPr lvl="0" algn="just"/>
            <a:r>
              <a:rPr lang="en-US" sz="2000" dirty="0">
                <a:latin typeface="Times New Roman" panose="02020603050405020304" pitchFamily="18" charset="0"/>
                <a:cs typeface="Times New Roman" panose="02020603050405020304" pitchFamily="18" charset="0"/>
              </a:rPr>
              <a:t>Crop recommendation has always been an area of active interest in the agriculture field.</a:t>
            </a:r>
          </a:p>
          <a:p>
            <a:pPr algn="just"/>
            <a:r>
              <a:rPr lang="en-US" sz="2000" dirty="0">
                <a:latin typeface="Times New Roman" panose="02020603050405020304" pitchFamily="18" charset="0"/>
                <a:cs typeface="Times New Roman" panose="02020603050405020304" pitchFamily="18" charset="0"/>
              </a:rPr>
              <a:t>The crop recommendation are becoming harder to track down because of their use of highly advanced technology</a:t>
            </a:r>
          </a:p>
          <a:p>
            <a:pPr lvl="0" algn="just"/>
            <a:r>
              <a:rPr lang="en-US" sz="2000" dirty="0">
                <a:latin typeface="Times New Roman" panose="02020603050405020304" pitchFamily="18" charset="0"/>
                <a:cs typeface="Times New Roman" panose="02020603050405020304" pitchFamily="18" charset="0"/>
              </a:rPr>
              <a:t>The background of our topic is image processing technology and applying it for the purpose of verifying crop prediction. </a:t>
            </a:r>
          </a:p>
          <a:p>
            <a:pPr lvl="0" algn="just"/>
            <a:r>
              <a:rPr lang="en-US" sz="2000" dirty="0">
                <a:latin typeface="Times New Roman" panose="02020603050405020304" pitchFamily="18" charset="0"/>
                <a:cs typeface="Times New Roman" panose="02020603050405020304" pitchFamily="18" charset="0"/>
              </a:rPr>
              <a:t>The success rate of this software can be measured in terms of accuracy and speed.</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193385170"/>
              </p:ext>
            </p:extLst>
          </p:nvPr>
        </p:nvGraphicFramePr>
        <p:xfrm>
          <a:off x="533400" y="1447800"/>
          <a:ext cx="7400749" cy="3566160"/>
        </p:xfrm>
        <a:graphic>
          <a:graphicData uri="http://schemas.openxmlformats.org/drawingml/2006/table">
            <a:tbl>
              <a:tblPr firstRow="1" bandRow="1">
                <a:tableStyleId>{00A15C55-8517-42AA-B614-E9B94910E393}</a:tableStyleId>
              </a:tblPr>
              <a:tblGrid>
                <a:gridCol w="877242">
                  <a:extLst>
                    <a:ext uri="{9D8B030D-6E8A-4147-A177-3AD203B41FA5}">
                      <a16:colId xmlns:a16="http://schemas.microsoft.com/office/drawing/2014/main" val="20000"/>
                    </a:ext>
                  </a:extLst>
                </a:gridCol>
                <a:gridCol w="911643">
                  <a:extLst>
                    <a:ext uri="{9D8B030D-6E8A-4147-A177-3AD203B41FA5}">
                      <a16:colId xmlns:a16="http://schemas.microsoft.com/office/drawing/2014/main" val="20001"/>
                    </a:ext>
                  </a:extLst>
                </a:gridCol>
                <a:gridCol w="911643">
                  <a:extLst>
                    <a:ext uri="{9D8B030D-6E8A-4147-A177-3AD203B41FA5}">
                      <a16:colId xmlns:a16="http://schemas.microsoft.com/office/drawing/2014/main" val="20002"/>
                    </a:ext>
                  </a:extLst>
                </a:gridCol>
                <a:gridCol w="1625811">
                  <a:extLst>
                    <a:ext uri="{9D8B030D-6E8A-4147-A177-3AD203B41FA5}">
                      <a16:colId xmlns:a16="http://schemas.microsoft.com/office/drawing/2014/main" val="20003"/>
                    </a:ext>
                  </a:extLst>
                </a:gridCol>
                <a:gridCol w="1456299">
                  <a:extLst>
                    <a:ext uri="{9D8B030D-6E8A-4147-A177-3AD203B41FA5}">
                      <a16:colId xmlns:a16="http://schemas.microsoft.com/office/drawing/2014/main" val="20004"/>
                    </a:ext>
                  </a:extLst>
                </a:gridCol>
                <a:gridCol w="1618111">
                  <a:extLst>
                    <a:ext uri="{9D8B030D-6E8A-4147-A177-3AD203B41FA5}">
                      <a16:colId xmlns:a16="http://schemas.microsoft.com/office/drawing/2014/main" val="20005"/>
                    </a:ext>
                  </a:extLst>
                </a:gridCol>
              </a:tblGrid>
              <a:tr h="571505">
                <a:tc>
                  <a:txBody>
                    <a:bodyPr/>
                    <a:lstStyle/>
                    <a:p>
                      <a:pPr algn="ctr"/>
                      <a:endParaRPr lang="en-IN" sz="1800" baseline="0" dirty="0">
                        <a:latin typeface="Times New Roman" panose="02020603050405020304" pitchFamily="18" charset="0"/>
                        <a:cs typeface="Times New Roman" panose="02020603050405020304" pitchFamily="18" charset="0"/>
                      </a:endParaRPr>
                    </a:p>
                    <a:p>
                      <a:pPr algn="ctr"/>
                      <a:r>
                        <a:rPr lang="en-IN" sz="1800" baseline="0" dirty="0">
                          <a:latin typeface="Times New Roman" panose="02020603050405020304" pitchFamily="18" charset="0"/>
                          <a:cs typeface="Times New Roman" panose="02020603050405020304" pitchFamily="18" charset="0"/>
                        </a:rPr>
                        <a:t>Author</a:t>
                      </a:r>
                      <a:endParaRPr lang="en-IN" sz="1800" b="1" i="0" baseline="0" dirty="0">
                        <a:latin typeface="Times New Roman" panose="02020603050405020304" pitchFamily="18" charset="0"/>
                        <a:cs typeface="Times New Roman" panose="02020603050405020304" pitchFamily="18" charset="0"/>
                      </a:endParaRPr>
                    </a:p>
                  </a:txBody>
                  <a:tcPr/>
                </a:tc>
                <a:tc>
                  <a:txBody>
                    <a:bodyPr/>
                    <a:lstStyle/>
                    <a:p>
                      <a:pPr algn="ctr"/>
                      <a:endParaRPr lang="en-IN" sz="1800" b="1" i="0" baseline="0" dirty="0">
                        <a:latin typeface="Times New Roman" panose="02020603050405020304" pitchFamily="18" charset="0"/>
                        <a:cs typeface="Times New Roman" panose="02020603050405020304" pitchFamily="18" charset="0"/>
                      </a:endParaRPr>
                    </a:p>
                    <a:p>
                      <a:pPr algn="ctr"/>
                      <a:r>
                        <a:rPr lang="en-IN" sz="1800" b="1" i="0" baseline="0" dirty="0">
                          <a:latin typeface="Times New Roman" panose="02020603050405020304" pitchFamily="18" charset="0"/>
                          <a:cs typeface="Times New Roman" panose="02020603050405020304" pitchFamily="18" charset="0"/>
                        </a:rPr>
                        <a:t>Publisher</a:t>
                      </a:r>
                    </a:p>
                  </a:txBody>
                  <a:tcPr/>
                </a:tc>
                <a:tc>
                  <a:txBody>
                    <a:bodyPr/>
                    <a:lstStyle/>
                    <a:p>
                      <a:pPr algn="ctr"/>
                      <a:endParaRPr lang="en-IN" sz="1800" baseline="0" dirty="0">
                        <a:latin typeface="Times New Roman" panose="02020603050405020304" pitchFamily="18" charset="0"/>
                        <a:cs typeface="Times New Roman" panose="02020603050405020304" pitchFamily="18" charset="0"/>
                      </a:endParaRPr>
                    </a:p>
                    <a:p>
                      <a:pPr algn="ctr"/>
                      <a:r>
                        <a:rPr lang="en-IN" sz="1800" baseline="0" dirty="0">
                          <a:latin typeface="Times New Roman" panose="02020603050405020304" pitchFamily="18" charset="0"/>
                          <a:cs typeface="Times New Roman" panose="02020603050405020304" pitchFamily="18" charset="0"/>
                        </a:rPr>
                        <a:t>Year</a:t>
                      </a:r>
                    </a:p>
                    <a:p>
                      <a:pPr algn="ctr"/>
                      <a:endParaRPr lang="en-IN" sz="1800" b="1" i="0" baseline="0" dirty="0">
                        <a:latin typeface="Times New Roman" panose="02020603050405020304" pitchFamily="18" charset="0"/>
                        <a:cs typeface="Times New Roman" panose="02020603050405020304" pitchFamily="18" charset="0"/>
                      </a:endParaRPr>
                    </a:p>
                  </a:txBody>
                  <a:tcPr/>
                </a:tc>
                <a:tc>
                  <a:txBody>
                    <a:bodyPr/>
                    <a:lstStyle/>
                    <a:p>
                      <a:pPr algn="ctr"/>
                      <a:endParaRPr lang="en-IN" sz="1800" u="none" strike="noStrike" kern="1200" baseline="0" dirty="0">
                        <a:latin typeface="Times New Roman" panose="02020603050405020304" pitchFamily="18" charset="0"/>
                        <a:cs typeface="Times New Roman" panose="02020603050405020304" pitchFamily="18" charset="0"/>
                      </a:endParaRPr>
                    </a:p>
                    <a:p>
                      <a:pPr algn="ctr"/>
                      <a:r>
                        <a:rPr lang="en-IN" sz="1800" u="none" strike="noStrike" kern="1200" baseline="0" dirty="0">
                          <a:latin typeface="Times New Roman" panose="02020603050405020304" pitchFamily="18" charset="0"/>
                          <a:cs typeface="Times New Roman" panose="02020603050405020304" pitchFamily="18" charset="0"/>
                        </a:rPr>
                        <a:t>Name of the paper </a:t>
                      </a:r>
                      <a:endParaRPr lang="en-IN" sz="1800" b="1" i="0" baseline="0" dirty="0">
                        <a:latin typeface="Times New Roman" panose="02020603050405020304" pitchFamily="18" charset="0"/>
                        <a:cs typeface="Times New Roman" panose="02020603050405020304" pitchFamily="18" charset="0"/>
                      </a:endParaRPr>
                    </a:p>
                  </a:txBody>
                  <a:tcPr/>
                </a:tc>
                <a:tc>
                  <a:txBody>
                    <a:bodyPr/>
                    <a:lstStyle/>
                    <a:p>
                      <a:pPr algn="ctr"/>
                      <a:endParaRPr lang="en-IN" sz="1800" baseline="0" dirty="0">
                        <a:latin typeface="Times New Roman" panose="02020603050405020304" pitchFamily="18" charset="0"/>
                        <a:cs typeface="Times New Roman" panose="02020603050405020304" pitchFamily="18" charset="0"/>
                      </a:endParaRPr>
                    </a:p>
                    <a:p>
                      <a:pPr algn="ctr"/>
                      <a:r>
                        <a:rPr lang="en-IN" sz="1800" baseline="0" dirty="0">
                          <a:latin typeface="Times New Roman" panose="02020603050405020304" pitchFamily="18" charset="0"/>
                          <a:cs typeface="Times New Roman" panose="02020603050405020304" pitchFamily="18" charset="0"/>
                        </a:rPr>
                        <a:t>Methodology</a:t>
                      </a:r>
                      <a:endParaRPr lang="en-IN" sz="1800" b="1" i="0" baseline="0" dirty="0">
                        <a:latin typeface="Times New Roman" panose="02020603050405020304" pitchFamily="18" charset="0"/>
                        <a:cs typeface="Times New Roman" panose="02020603050405020304" pitchFamily="18" charset="0"/>
                      </a:endParaRPr>
                    </a:p>
                  </a:txBody>
                  <a:tcPr/>
                </a:tc>
                <a:tc>
                  <a:txBody>
                    <a:bodyPr/>
                    <a:lstStyle/>
                    <a:p>
                      <a:pPr algn="ctr"/>
                      <a:endParaRPr lang="en-IN" sz="1800" baseline="0" dirty="0">
                        <a:latin typeface="Times New Roman" panose="02020603050405020304" pitchFamily="18" charset="0"/>
                        <a:cs typeface="Times New Roman" panose="02020603050405020304" pitchFamily="18" charset="0"/>
                      </a:endParaRPr>
                    </a:p>
                    <a:p>
                      <a:pPr algn="ctr"/>
                      <a:r>
                        <a:rPr lang="en-IN" sz="1800" baseline="0" dirty="0">
                          <a:latin typeface="Times New Roman" panose="02020603050405020304" pitchFamily="18" charset="0"/>
                          <a:cs typeface="Times New Roman" panose="02020603050405020304" pitchFamily="18" charset="0"/>
                        </a:rPr>
                        <a:t>Problems Found</a:t>
                      </a:r>
                      <a:endParaRPr lang="en-IN" sz="1800" b="1" i="0" baseline="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27665">
                <a:tc>
                  <a:txBody>
                    <a:bodyPr/>
                    <a:lstStyle/>
                    <a:p>
                      <a:pPr algn="ctr"/>
                      <a:r>
                        <a:rPr lang="en-US" sz="1400" dirty="0">
                          <a:latin typeface="Times New Roman" panose="02020603050405020304" pitchFamily="18" charset="0"/>
                          <a:cs typeface="Times New Roman" panose="02020603050405020304" pitchFamily="18" charset="0"/>
                        </a:rPr>
                        <a:t>G. </a:t>
                      </a:r>
                      <a:r>
                        <a:rPr lang="en-US" sz="1400" dirty="0" err="1">
                          <a:latin typeface="Times New Roman" panose="02020603050405020304" pitchFamily="18" charset="0"/>
                          <a:cs typeface="Times New Roman" panose="02020603050405020304" pitchFamily="18" charset="0"/>
                        </a:rPr>
                        <a:t>Mariammal</a:t>
                      </a:r>
                      <a:r>
                        <a:rPr lang="en-US" sz="1400" dirty="0">
                          <a:latin typeface="Times New Roman" panose="02020603050405020304" pitchFamily="18" charset="0"/>
                          <a:cs typeface="Times New Roman" panose="02020603050405020304" pitchFamily="18" charset="0"/>
                        </a:rPr>
                        <a:t> et al.</a:t>
                      </a:r>
                      <a:endParaRPr lang="en-IN" sz="1400" b="1" i="0" baseline="0" dirty="0">
                        <a:latin typeface="Times New Roman" panose="02020603050405020304" pitchFamily="18" charset="0"/>
                        <a:cs typeface="Times New Roman" panose="02020603050405020304" pitchFamily="18" charset="0"/>
                      </a:endParaRPr>
                    </a:p>
                  </a:txBody>
                  <a:tcPr/>
                </a:tc>
                <a:tc>
                  <a:txBody>
                    <a:bodyPr/>
                    <a:lstStyle/>
                    <a:p>
                      <a:pPr algn="ctr"/>
                      <a:r>
                        <a:rPr lang="en-IN" sz="1400" b="0" i="0" baseline="0" dirty="0">
                          <a:latin typeface="Times New Roman" panose="02020603050405020304" pitchFamily="18" charset="0"/>
                          <a:cs typeface="Times New Roman" panose="02020603050405020304" pitchFamily="18" charset="0"/>
                        </a:rPr>
                        <a:t>IEEE</a:t>
                      </a:r>
                    </a:p>
                  </a:txBody>
                  <a:tcPr/>
                </a:tc>
                <a:tc>
                  <a:txBody>
                    <a:bodyPr/>
                    <a:lstStyle/>
                    <a:p>
                      <a:pPr algn="ctr"/>
                      <a:r>
                        <a:rPr lang="en-IN" sz="1400" b="0" i="0" baseline="0" dirty="0">
                          <a:latin typeface="Times New Roman" panose="02020603050405020304" pitchFamily="18" charset="0"/>
                          <a:cs typeface="Times New Roman" panose="02020603050405020304" pitchFamily="18" charset="0"/>
                        </a:rPr>
                        <a:t>2021</a:t>
                      </a:r>
                    </a:p>
                  </a:txBody>
                  <a:tcPr/>
                </a:tc>
                <a:tc>
                  <a:txBody>
                    <a:bodyPr/>
                    <a:lstStyle/>
                    <a:p>
                      <a:pPr algn="just"/>
                      <a:r>
                        <a:rPr lang="en-US" sz="1400" b="0" dirty="0">
                          <a:latin typeface="Times New Roman" panose="02020603050405020304" pitchFamily="18" charset="0"/>
                          <a:cs typeface="Times New Roman" panose="02020603050405020304" pitchFamily="18" charset="0"/>
                        </a:rPr>
                        <a:t>“Prediction of Land Suitability for Crop Cultivation Based on Soil and Environmental Characteristics Using Modified Recursive Feature Elimination Technique With Various Classifiers”</a:t>
                      </a:r>
                      <a:endParaRPr lang="en-IN" sz="1400" b="0" i="0" baseline="0" dirty="0">
                        <a:latin typeface="Times New Roman" panose="02020603050405020304" pitchFamily="18" charset="0"/>
                        <a:cs typeface="Times New Roman" panose="02020603050405020304" pitchFamily="18" charset="0"/>
                      </a:endParaRPr>
                    </a:p>
                  </a:txBody>
                  <a:tcPr/>
                </a:tc>
                <a:tc>
                  <a:txBody>
                    <a:bodyPr/>
                    <a:lstStyle/>
                    <a:p>
                      <a:pPr algn="just"/>
                      <a:r>
                        <a:rPr lang="en-US" sz="1400" dirty="0">
                          <a:latin typeface="Times New Roman" panose="02020603050405020304" pitchFamily="18" charset="0"/>
                          <a:cs typeface="Times New Roman" panose="02020603050405020304" pitchFamily="18" charset="0"/>
                        </a:rPr>
                        <a:t>This work proposes a novel feature</a:t>
                      </a:r>
                      <a:r>
                        <a:rPr lang="en-US" sz="1400" baseline="0" dirty="0">
                          <a:latin typeface="Times New Roman" panose="02020603050405020304" pitchFamily="18" charset="0"/>
                          <a:cs typeface="Times New Roman" panose="02020603050405020304" pitchFamily="18" charset="0"/>
                        </a:rPr>
                        <a:t> selection </a:t>
                      </a:r>
                      <a:r>
                        <a:rPr lang="en-US" sz="1400" dirty="0">
                          <a:latin typeface="Times New Roman" panose="02020603050405020304" pitchFamily="18" charset="0"/>
                          <a:cs typeface="Times New Roman" panose="02020603050405020304" pitchFamily="18" charset="0"/>
                        </a:rPr>
                        <a:t>approach called modified recursive feature elimination (MRFE) to select appropriate features from a data set for crop prediction.</a:t>
                      </a:r>
                      <a:endParaRPr lang="en-IN" sz="1400" b="1" i="0" baseline="0" dirty="0">
                        <a:latin typeface="Times New Roman" panose="02020603050405020304" pitchFamily="18" charset="0"/>
                        <a:cs typeface="Times New Roman" panose="02020603050405020304" pitchFamily="18" charset="0"/>
                      </a:endParaRPr>
                    </a:p>
                  </a:txBody>
                  <a:tcPr/>
                </a:tc>
                <a:tc>
                  <a:txBody>
                    <a:bodyPr/>
                    <a:lstStyle/>
                    <a:p>
                      <a:pPr algn="just"/>
                      <a:r>
                        <a:rPr lang="en-IN" sz="1400" b="0" i="0" baseline="0" dirty="0">
                          <a:latin typeface="Times New Roman" panose="02020603050405020304" pitchFamily="18" charset="0"/>
                          <a:cs typeface="Times New Roman" panose="02020603050405020304" pitchFamily="18" charset="0"/>
                        </a:rPr>
                        <a:t>MRFE method will give less accuracy on large dataset.</a:t>
                      </a:r>
                    </a:p>
                  </a:txBody>
                  <a:tcPr/>
                </a:tc>
                <a:extLst>
                  <a:ext uri="{0D108BD9-81ED-4DB2-BD59-A6C34878D82A}">
                    <a16:rowId xmlns:a16="http://schemas.microsoft.com/office/drawing/2014/main" val="10001"/>
                  </a:ext>
                </a:extLst>
              </a:tr>
            </a:tbl>
          </a:graphicData>
        </a:graphic>
      </p:graphicFrame>
      <p:sp>
        <p:nvSpPr>
          <p:cNvPr id="3" name="TextBox 2"/>
          <p:cNvSpPr txBox="1"/>
          <p:nvPr/>
        </p:nvSpPr>
        <p:spPr>
          <a:xfrm>
            <a:off x="424381" y="451512"/>
            <a:ext cx="6967019" cy="707886"/>
          </a:xfrm>
          <a:prstGeom prst="rect">
            <a:avLst/>
          </a:prstGeom>
          <a:noFill/>
        </p:spPr>
        <p:txBody>
          <a:bodyPr wrap="square" rtlCol="0">
            <a:spAutoFit/>
          </a:bodyPr>
          <a:lstStyle/>
          <a:p>
            <a:r>
              <a:rPr lang="en-US" sz="4000" dirty="0">
                <a:solidFill>
                  <a:schemeClr val="tx1"/>
                </a:solidFill>
                <a:latin typeface="Times New Roman" panose="02020603050405020304" pitchFamily="18" charset="0"/>
                <a:cs typeface="Times New Roman" panose="02020603050405020304" pitchFamily="18" charset="0"/>
              </a:rPr>
              <a:t>Literature Review</a:t>
            </a:r>
          </a:p>
        </p:txBody>
      </p:sp>
      <p:sp>
        <p:nvSpPr>
          <p:cNvPr id="4" name="Slide Number Placeholder 3"/>
          <p:cNvSpPr>
            <a:spLocks noGrp="1"/>
          </p:cNvSpPr>
          <p:nvPr>
            <p:ph type="sldNum" sz="quarter" idx="12"/>
          </p:nvPr>
        </p:nvSpPr>
        <p:spPr/>
        <p:txBody>
          <a:bodyPr/>
          <a:lstStyle/>
          <a:p>
            <a:fld id="{56E39993-3455-456D-B76B-54420194FCFA}" type="slidenum">
              <a:rPr lang="en-IN" smtClean="0"/>
              <a:pPr/>
              <a:t>6</a:t>
            </a:fld>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29780125"/>
              </p:ext>
            </p:extLst>
          </p:nvPr>
        </p:nvGraphicFramePr>
        <p:xfrm>
          <a:off x="381000" y="1066800"/>
          <a:ext cx="8534400" cy="3593783"/>
        </p:xfrm>
        <a:graphic>
          <a:graphicData uri="http://schemas.openxmlformats.org/drawingml/2006/table">
            <a:tbl>
              <a:tblPr firstRow="1" bandRow="1">
                <a:tableStyleId>{00A15C55-8517-42AA-B614-E9B94910E393}</a:tableStyleId>
              </a:tblPr>
              <a:tblGrid>
                <a:gridCol w="1011618">
                  <a:extLst>
                    <a:ext uri="{9D8B030D-6E8A-4147-A177-3AD203B41FA5}">
                      <a16:colId xmlns:a16="http://schemas.microsoft.com/office/drawing/2014/main" val="20000"/>
                    </a:ext>
                  </a:extLst>
                </a:gridCol>
                <a:gridCol w="1051289">
                  <a:extLst>
                    <a:ext uri="{9D8B030D-6E8A-4147-A177-3AD203B41FA5}">
                      <a16:colId xmlns:a16="http://schemas.microsoft.com/office/drawing/2014/main" val="20001"/>
                    </a:ext>
                  </a:extLst>
                </a:gridCol>
                <a:gridCol w="1051289">
                  <a:extLst>
                    <a:ext uri="{9D8B030D-6E8A-4147-A177-3AD203B41FA5}">
                      <a16:colId xmlns:a16="http://schemas.microsoft.com/office/drawing/2014/main" val="20002"/>
                    </a:ext>
                  </a:extLst>
                </a:gridCol>
                <a:gridCol w="1874854">
                  <a:extLst>
                    <a:ext uri="{9D8B030D-6E8A-4147-A177-3AD203B41FA5}">
                      <a16:colId xmlns:a16="http://schemas.microsoft.com/office/drawing/2014/main" val="20003"/>
                    </a:ext>
                  </a:extLst>
                </a:gridCol>
                <a:gridCol w="1679376">
                  <a:extLst>
                    <a:ext uri="{9D8B030D-6E8A-4147-A177-3AD203B41FA5}">
                      <a16:colId xmlns:a16="http://schemas.microsoft.com/office/drawing/2014/main" val="20004"/>
                    </a:ext>
                  </a:extLst>
                </a:gridCol>
                <a:gridCol w="1865974">
                  <a:extLst>
                    <a:ext uri="{9D8B030D-6E8A-4147-A177-3AD203B41FA5}">
                      <a16:colId xmlns:a16="http://schemas.microsoft.com/office/drawing/2014/main" val="20005"/>
                    </a:ext>
                  </a:extLst>
                </a:gridCol>
              </a:tblGrid>
              <a:tr h="571505">
                <a:tc>
                  <a:txBody>
                    <a:bodyPr/>
                    <a:lstStyle/>
                    <a:p>
                      <a:pPr algn="ctr"/>
                      <a:endParaRPr lang="en-IN" sz="1800" baseline="0" dirty="0">
                        <a:latin typeface="Times New Roman" panose="02020603050405020304" pitchFamily="18" charset="0"/>
                        <a:cs typeface="Times New Roman" panose="02020603050405020304" pitchFamily="18" charset="0"/>
                      </a:endParaRPr>
                    </a:p>
                    <a:p>
                      <a:pPr algn="ctr"/>
                      <a:r>
                        <a:rPr lang="en-IN" sz="1800" baseline="0" dirty="0">
                          <a:latin typeface="Times New Roman" panose="02020603050405020304" pitchFamily="18" charset="0"/>
                          <a:cs typeface="Times New Roman" panose="02020603050405020304" pitchFamily="18" charset="0"/>
                        </a:rPr>
                        <a:t>Author</a:t>
                      </a:r>
                      <a:endParaRPr lang="en-IN" sz="1800" b="1" i="0" baseline="0" dirty="0">
                        <a:latin typeface="Times New Roman" panose="02020603050405020304" pitchFamily="18" charset="0"/>
                        <a:cs typeface="Times New Roman" panose="02020603050405020304" pitchFamily="18" charset="0"/>
                      </a:endParaRPr>
                    </a:p>
                  </a:txBody>
                  <a:tcPr/>
                </a:tc>
                <a:tc>
                  <a:txBody>
                    <a:bodyPr/>
                    <a:lstStyle/>
                    <a:p>
                      <a:pPr algn="ctr"/>
                      <a:endParaRPr lang="en-IN" sz="1800" b="1" i="0" baseline="0" dirty="0">
                        <a:latin typeface="Times New Roman" panose="02020603050405020304" pitchFamily="18" charset="0"/>
                        <a:cs typeface="Times New Roman" panose="02020603050405020304" pitchFamily="18" charset="0"/>
                      </a:endParaRPr>
                    </a:p>
                    <a:p>
                      <a:pPr algn="ctr"/>
                      <a:r>
                        <a:rPr lang="en-IN" sz="1800" b="1" i="0" baseline="0" dirty="0">
                          <a:latin typeface="Times New Roman" panose="02020603050405020304" pitchFamily="18" charset="0"/>
                          <a:cs typeface="Times New Roman" panose="02020603050405020304" pitchFamily="18" charset="0"/>
                        </a:rPr>
                        <a:t>Publisher</a:t>
                      </a:r>
                    </a:p>
                  </a:txBody>
                  <a:tcPr/>
                </a:tc>
                <a:tc>
                  <a:txBody>
                    <a:bodyPr/>
                    <a:lstStyle/>
                    <a:p>
                      <a:pPr algn="ctr"/>
                      <a:endParaRPr lang="en-IN" sz="1800" baseline="0" dirty="0">
                        <a:latin typeface="Times New Roman" panose="02020603050405020304" pitchFamily="18" charset="0"/>
                        <a:cs typeface="Times New Roman" panose="02020603050405020304" pitchFamily="18" charset="0"/>
                      </a:endParaRPr>
                    </a:p>
                    <a:p>
                      <a:pPr algn="ctr"/>
                      <a:r>
                        <a:rPr lang="en-IN" sz="1800" baseline="0" dirty="0">
                          <a:latin typeface="Times New Roman" panose="02020603050405020304" pitchFamily="18" charset="0"/>
                          <a:cs typeface="Times New Roman" panose="02020603050405020304" pitchFamily="18" charset="0"/>
                        </a:rPr>
                        <a:t>Year</a:t>
                      </a:r>
                    </a:p>
                    <a:p>
                      <a:pPr algn="ctr"/>
                      <a:endParaRPr lang="en-IN" sz="1800" b="1" i="0" baseline="0" dirty="0">
                        <a:latin typeface="Times New Roman" panose="02020603050405020304" pitchFamily="18" charset="0"/>
                        <a:cs typeface="Times New Roman" panose="02020603050405020304" pitchFamily="18" charset="0"/>
                      </a:endParaRPr>
                    </a:p>
                  </a:txBody>
                  <a:tcPr/>
                </a:tc>
                <a:tc>
                  <a:txBody>
                    <a:bodyPr/>
                    <a:lstStyle/>
                    <a:p>
                      <a:pPr algn="ctr"/>
                      <a:endParaRPr lang="en-IN" sz="1800" u="none" strike="noStrike" kern="1200" baseline="0" dirty="0">
                        <a:latin typeface="Times New Roman" panose="02020603050405020304" pitchFamily="18" charset="0"/>
                        <a:cs typeface="Times New Roman" panose="02020603050405020304" pitchFamily="18" charset="0"/>
                      </a:endParaRPr>
                    </a:p>
                    <a:p>
                      <a:pPr algn="ctr"/>
                      <a:r>
                        <a:rPr lang="en-IN" sz="1800" u="none" strike="noStrike" kern="1200" baseline="0" dirty="0">
                          <a:latin typeface="Times New Roman" panose="02020603050405020304" pitchFamily="18" charset="0"/>
                          <a:cs typeface="Times New Roman" panose="02020603050405020304" pitchFamily="18" charset="0"/>
                        </a:rPr>
                        <a:t>Name of the paper </a:t>
                      </a:r>
                      <a:endParaRPr lang="en-IN" sz="1800" b="1" i="0" baseline="0" dirty="0">
                        <a:latin typeface="Times New Roman" panose="02020603050405020304" pitchFamily="18" charset="0"/>
                        <a:cs typeface="Times New Roman" panose="02020603050405020304" pitchFamily="18" charset="0"/>
                      </a:endParaRPr>
                    </a:p>
                  </a:txBody>
                  <a:tcPr/>
                </a:tc>
                <a:tc>
                  <a:txBody>
                    <a:bodyPr/>
                    <a:lstStyle/>
                    <a:p>
                      <a:pPr algn="ctr"/>
                      <a:endParaRPr lang="en-IN" sz="1800" baseline="0" dirty="0">
                        <a:latin typeface="Times New Roman" panose="02020603050405020304" pitchFamily="18" charset="0"/>
                        <a:cs typeface="Times New Roman" panose="02020603050405020304" pitchFamily="18" charset="0"/>
                      </a:endParaRPr>
                    </a:p>
                    <a:p>
                      <a:pPr algn="ctr"/>
                      <a:r>
                        <a:rPr lang="en-IN" sz="1800" baseline="0" dirty="0">
                          <a:latin typeface="Times New Roman" panose="02020603050405020304" pitchFamily="18" charset="0"/>
                          <a:cs typeface="Times New Roman" panose="02020603050405020304" pitchFamily="18" charset="0"/>
                        </a:rPr>
                        <a:t>Methodology</a:t>
                      </a:r>
                      <a:endParaRPr lang="en-IN" sz="1800" b="1" i="0" baseline="0" dirty="0">
                        <a:latin typeface="Times New Roman" panose="02020603050405020304" pitchFamily="18" charset="0"/>
                        <a:cs typeface="Times New Roman" panose="02020603050405020304" pitchFamily="18" charset="0"/>
                      </a:endParaRPr>
                    </a:p>
                  </a:txBody>
                  <a:tcPr/>
                </a:tc>
                <a:tc>
                  <a:txBody>
                    <a:bodyPr/>
                    <a:lstStyle/>
                    <a:p>
                      <a:pPr algn="ctr"/>
                      <a:endParaRPr lang="en-IN" sz="1800" baseline="0" dirty="0">
                        <a:latin typeface="Times New Roman" panose="02020603050405020304" pitchFamily="18" charset="0"/>
                        <a:cs typeface="Times New Roman" panose="02020603050405020304" pitchFamily="18" charset="0"/>
                      </a:endParaRPr>
                    </a:p>
                    <a:p>
                      <a:pPr algn="ctr"/>
                      <a:r>
                        <a:rPr lang="en-IN" sz="1800" baseline="0" dirty="0">
                          <a:latin typeface="Times New Roman" panose="02020603050405020304" pitchFamily="18" charset="0"/>
                          <a:cs typeface="Times New Roman" panose="02020603050405020304" pitchFamily="18" charset="0"/>
                        </a:rPr>
                        <a:t>Problems Found</a:t>
                      </a:r>
                      <a:endParaRPr lang="en-IN" sz="1800" b="1" i="0" baseline="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605880">
                <a:tc>
                  <a:txBody>
                    <a:bodyPr/>
                    <a:lstStyle/>
                    <a:p>
                      <a:pPr marL="0" marR="0" algn="ctr">
                        <a:lnSpc>
                          <a:spcPct val="115000"/>
                        </a:lnSpc>
                        <a:spcBef>
                          <a:spcPts val="0"/>
                        </a:spcBef>
                        <a:spcAft>
                          <a:spcPts val="0"/>
                        </a:spcAft>
                      </a:pPr>
                      <a:r>
                        <a:rPr lang="en-US" sz="1400" b="0" dirty="0">
                          <a:latin typeface="Times New Roman" panose="02020603050405020304" pitchFamily="18" charset="0"/>
                          <a:cs typeface="Times New Roman" panose="02020603050405020304" pitchFamily="18" charset="0"/>
                        </a:rPr>
                        <a:t>John Carlo V. Puno1 et al.</a:t>
                      </a:r>
                      <a:endParaRPr lang="en-US" sz="1400" b="0" dirty="0">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latin typeface="Times New Roman" panose="02020603050405020304" pitchFamily="18" charset="0"/>
                          <a:ea typeface="Calibri" panose="020F0502020204030204"/>
                          <a:cs typeface="Times New Roman" panose="02020603050405020304" pitchFamily="18" charset="0"/>
                        </a:rPr>
                        <a:t>IEEE</a:t>
                      </a:r>
                    </a:p>
                  </a:txBody>
                  <a:tcPr marL="68580" marR="68580" marT="0" marB="0"/>
                </a:tc>
                <a:tc>
                  <a:txBody>
                    <a:bodyPr/>
                    <a:lstStyle/>
                    <a:p>
                      <a:pPr marL="0" marR="0" algn="ctr">
                        <a:lnSpc>
                          <a:spcPct val="115000"/>
                        </a:lnSpc>
                        <a:spcBef>
                          <a:spcPts val="0"/>
                        </a:spcBef>
                        <a:spcAft>
                          <a:spcPts val="0"/>
                        </a:spcAft>
                      </a:pPr>
                      <a:r>
                        <a:rPr lang="en-US" sz="1400" dirty="0">
                          <a:latin typeface="Times New Roman" panose="02020603050405020304" pitchFamily="18" charset="0"/>
                          <a:cs typeface="Times New Roman" panose="02020603050405020304" pitchFamily="18" charset="0"/>
                        </a:rPr>
                        <a:t>2020</a:t>
                      </a:r>
                      <a:endParaRPr lang="en-US" sz="1400" dirty="0">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lgn="just"/>
                      <a:r>
                        <a:rPr kumimoji="0" lang="en-US" sz="1400" b="1" i="0" kern="1200" dirty="0">
                          <a:solidFill>
                            <a:schemeClr val="dk1"/>
                          </a:solidFill>
                          <a:latin typeface="Times New Roman" panose="02020603050405020304" pitchFamily="18" charset="0"/>
                          <a:ea typeface="+mn-ea"/>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Soil Nutrient Detection using Genetic Algorithm</a:t>
                      </a:r>
                      <a:r>
                        <a:rPr kumimoji="0" lang="en-US" sz="1400" b="1" i="0" kern="1200" dirty="0">
                          <a:solidFill>
                            <a:schemeClr val="dk1"/>
                          </a:solidFill>
                          <a:latin typeface="Times New Roman" panose="02020603050405020304" pitchFamily="18" charset="0"/>
                          <a:ea typeface="+mn-ea"/>
                          <a:cs typeface="Times New Roman" panose="02020603050405020304" pitchFamily="18" charset="0"/>
                        </a:rPr>
                        <a:t>”</a:t>
                      </a:r>
                    </a:p>
                  </a:txBody>
                  <a:tcPr marL="68580" marR="68580" marT="0" marB="0"/>
                </a:tc>
                <a:tc>
                  <a:txBody>
                    <a:bodyPr/>
                    <a:lstStyle/>
                    <a:p>
                      <a:pPr marL="0" marR="0" algn="just">
                        <a:lnSpc>
                          <a:spcPct val="115000"/>
                        </a:lnSpc>
                        <a:spcBef>
                          <a:spcPts val="0"/>
                        </a:spcBef>
                        <a:spcAft>
                          <a:spcPts val="0"/>
                        </a:spcAft>
                      </a:pPr>
                      <a:r>
                        <a:rPr lang="en-US" sz="1400" dirty="0">
                          <a:latin typeface="Times New Roman" panose="02020603050405020304" pitchFamily="18" charset="0"/>
                          <a:cs typeface="Times New Roman" panose="02020603050405020304" pitchFamily="18" charset="0"/>
                        </a:rPr>
                        <a:t>In this paper Genetic Algorithm is the method used in this study in classifying the qualitative level of the soil nutrients. The extracted features were the HSV values and the LAB values color space. </a:t>
                      </a:r>
                      <a:endParaRPr lang="en-US" sz="1400" dirty="0">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400" dirty="0">
                          <a:latin typeface="Times New Roman" panose="02020603050405020304" pitchFamily="18" charset="0"/>
                          <a:cs typeface="Times New Roman" panose="02020603050405020304" pitchFamily="18" charset="0"/>
                        </a:rPr>
                        <a:t>Do not works on large dataset.</a:t>
                      </a:r>
                      <a:endParaRPr lang="en-US" sz="1400" baseline="0" dirty="0">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bl>
          </a:graphicData>
        </a:graphic>
      </p:graphicFrame>
      <p:sp>
        <p:nvSpPr>
          <p:cNvPr id="3" name="TextBox 2"/>
          <p:cNvSpPr txBox="1"/>
          <p:nvPr/>
        </p:nvSpPr>
        <p:spPr>
          <a:xfrm>
            <a:off x="304800" y="358914"/>
            <a:ext cx="6967019" cy="707886"/>
          </a:xfrm>
          <a:prstGeom prst="rect">
            <a:avLst/>
          </a:prstGeom>
          <a:noFill/>
        </p:spPr>
        <p:txBody>
          <a:bodyPr wrap="square" rtlCol="0">
            <a:spAutoFit/>
          </a:bodyPr>
          <a:lstStyle/>
          <a:p>
            <a:r>
              <a:rPr lang="en-US" sz="4000" dirty="0">
                <a:solidFill>
                  <a:schemeClr val="tx1"/>
                </a:solidFill>
                <a:latin typeface="Times New Roman" panose="02020603050405020304" pitchFamily="18" charset="0"/>
                <a:cs typeface="Times New Roman" panose="02020603050405020304" pitchFamily="18" charset="0"/>
              </a:rPr>
              <a:t>Literature Review</a:t>
            </a:r>
          </a:p>
        </p:txBody>
      </p:sp>
      <p:sp>
        <p:nvSpPr>
          <p:cNvPr id="4" name="Slide Number Placeholder 3"/>
          <p:cNvSpPr>
            <a:spLocks noGrp="1"/>
          </p:cNvSpPr>
          <p:nvPr>
            <p:ph type="sldNum" sz="quarter" idx="12"/>
          </p:nvPr>
        </p:nvSpPr>
        <p:spPr/>
        <p:txBody>
          <a:bodyPr/>
          <a:lstStyle/>
          <a:p>
            <a:fld id="{56E39993-3455-456D-B76B-54420194FCFA}" type="slidenum">
              <a:rPr lang="en-IN" smtClean="0"/>
              <a:pPr/>
              <a:t>7</a:t>
            </a:fld>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068203476"/>
              </p:ext>
            </p:extLst>
          </p:nvPr>
        </p:nvGraphicFramePr>
        <p:xfrm>
          <a:off x="609600" y="1447800"/>
          <a:ext cx="8229600" cy="4692982"/>
        </p:xfrm>
        <a:graphic>
          <a:graphicData uri="http://schemas.openxmlformats.org/drawingml/2006/table">
            <a:tbl>
              <a:tblPr firstRow="1" bandRow="1">
                <a:tableStyleId>{00A15C55-8517-42AA-B614-E9B94910E393}</a:tableStyleId>
              </a:tblPr>
              <a:tblGrid>
                <a:gridCol w="975489">
                  <a:extLst>
                    <a:ext uri="{9D8B030D-6E8A-4147-A177-3AD203B41FA5}">
                      <a16:colId xmlns:a16="http://schemas.microsoft.com/office/drawing/2014/main" val="20000"/>
                    </a:ext>
                  </a:extLst>
                </a:gridCol>
                <a:gridCol w="1013743">
                  <a:extLst>
                    <a:ext uri="{9D8B030D-6E8A-4147-A177-3AD203B41FA5}">
                      <a16:colId xmlns:a16="http://schemas.microsoft.com/office/drawing/2014/main" val="20001"/>
                    </a:ext>
                  </a:extLst>
                </a:gridCol>
                <a:gridCol w="1013743">
                  <a:extLst>
                    <a:ext uri="{9D8B030D-6E8A-4147-A177-3AD203B41FA5}">
                      <a16:colId xmlns:a16="http://schemas.microsoft.com/office/drawing/2014/main" val="20002"/>
                    </a:ext>
                  </a:extLst>
                </a:gridCol>
                <a:gridCol w="1807895">
                  <a:extLst>
                    <a:ext uri="{9D8B030D-6E8A-4147-A177-3AD203B41FA5}">
                      <a16:colId xmlns:a16="http://schemas.microsoft.com/office/drawing/2014/main" val="20003"/>
                    </a:ext>
                  </a:extLst>
                </a:gridCol>
                <a:gridCol w="1619398">
                  <a:extLst>
                    <a:ext uri="{9D8B030D-6E8A-4147-A177-3AD203B41FA5}">
                      <a16:colId xmlns:a16="http://schemas.microsoft.com/office/drawing/2014/main" val="20004"/>
                    </a:ext>
                  </a:extLst>
                </a:gridCol>
                <a:gridCol w="1799332">
                  <a:extLst>
                    <a:ext uri="{9D8B030D-6E8A-4147-A177-3AD203B41FA5}">
                      <a16:colId xmlns:a16="http://schemas.microsoft.com/office/drawing/2014/main" val="20005"/>
                    </a:ext>
                  </a:extLst>
                </a:gridCol>
              </a:tblGrid>
              <a:tr h="717218">
                <a:tc>
                  <a:txBody>
                    <a:bodyPr/>
                    <a:lstStyle/>
                    <a:p>
                      <a:pPr algn="ctr"/>
                      <a:endParaRPr lang="en-IN" sz="1800" baseline="0" dirty="0">
                        <a:latin typeface="Times New Roman" panose="02020603050405020304" pitchFamily="18" charset="0"/>
                        <a:cs typeface="Times New Roman" panose="02020603050405020304" pitchFamily="18" charset="0"/>
                      </a:endParaRPr>
                    </a:p>
                    <a:p>
                      <a:pPr algn="ctr"/>
                      <a:r>
                        <a:rPr lang="en-IN" sz="1800" baseline="0" dirty="0">
                          <a:latin typeface="Times New Roman" panose="02020603050405020304" pitchFamily="18" charset="0"/>
                          <a:cs typeface="Times New Roman" panose="02020603050405020304" pitchFamily="18" charset="0"/>
                        </a:rPr>
                        <a:t>Author</a:t>
                      </a:r>
                      <a:endParaRPr lang="en-IN" sz="1800" b="1" i="0" baseline="0" dirty="0">
                        <a:latin typeface="Times New Roman" panose="02020603050405020304" pitchFamily="18" charset="0"/>
                        <a:cs typeface="Times New Roman" panose="02020603050405020304" pitchFamily="18" charset="0"/>
                      </a:endParaRPr>
                    </a:p>
                  </a:txBody>
                  <a:tcPr/>
                </a:tc>
                <a:tc>
                  <a:txBody>
                    <a:bodyPr/>
                    <a:lstStyle/>
                    <a:p>
                      <a:pPr algn="ctr"/>
                      <a:endParaRPr lang="en-IN" sz="1800" b="1" i="0" baseline="0" dirty="0">
                        <a:latin typeface="Times New Roman" panose="02020603050405020304" pitchFamily="18" charset="0"/>
                        <a:cs typeface="Times New Roman" panose="02020603050405020304" pitchFamily="18" charset="0"/>
                      </a:endParaRPr>
                    </a:p>
                    <a:p>
                      <a:pPr algn="ctr"/>
                      <a:r>
                        <a:rPr lang="en-IN" sz="1800" b="1" i="0" baseline="0" dirty="0">
                          <a:latin typeface="Times New Roman" panose="02020603050405020304" pitchFamily="18" charset="0"/>
                          <a:cs typeface="Times New Roman" panose="02020603050405020304" pitchFamily="18" charset="0"/>
                        </a:rPr>
                        <a:t>Publisher</a:t>
                      </a:r>
                    </a:p>
                  </a:txBody>
                  <a:tcPr/>
                </a:tc>
                <a:tc>
                  <a:txBody>
                    <a:bodyPr/>
                    <a:lstStyle/>
                    <a:p>
                      <a:pPr algn="ctr"/>
                      <a:endParaRPr lang="en-IN" sz="1800" baseline="0" dirty="0">
                        <a:latin typeface="Times New Roman" panose="02020603050405020304" pitchFamily="18" charset="0"/>
                        <a:cs typeface="Times New Roman" panose="02020603050405020304" pitchFamily="18" charset="0"/>
                      </a:endParaRPr>
                    </a:p>
                    <a:p>
                      <a:pPr algn="ctr"/>
                      <a:r>
                        <a:rPr lang="en-IN" sz="1800" baseline="0" dirty="0">
                          <a:latin typeface="Times New Roman" panose="02020603050405020304" pitchFamily="18" charset="0"/>
                          <a:cs typeface="Times New Roman" panose="02020603050405020304" pitchFamily="18" charset="0"/>
                        </a:rPr>
                        <a:t>Year</a:t>
                      </a:r>
                    </a:p>
                    <a:p>
                      <a:pPr algn="ctr"/>
                      <a:endParaRPr lang="en-IN" sz="1800" b="1" i="0" baseline="0" dirty="0">
                        <a:latin typeface="Times New Roman" panose="02020603050405020304" pitchFamily="18" charset="0"/>
                        <a:cs typeface="Times New Roman" panose="02020603050405020304" pitchFamily="18" charset="0"/>
                      </a:endParaRPr>
                    </a:p>
                  </a:txBody>
                  <a:tcPr/>
                </a:tc>
                <a:tc>
                  <a:txBody>
                    <a:bodyPr/>
                    <a:lstStyle/>
                    <a:p>
                      <a:pPr algn="ctr"/>
                      <a:endParaRPr lang="en-IN" sz="1800" u="none" strike="noStrike" kern="1200" baseline="0" dirty="0">
                        <a:latin typeface="Times New Roman" panose="02020603050405020304" pitchFamily="18" charset="0"/>
                        <a:cs typeface="Times New Roman" panose="02020603050405020304" pitchFamily="18" charset="0"/>
                      </a:endParaRPr>
                    </a:p>
                    <a:p>
                      <a:pPr algn="ctr"/>
                      <a:r>
                        <a:rPr lang="en-IN" sz="1800" u="none" strike="noStrike" kern="1200" baseline="0" dirty="0">
                          <a:latin typeface="Times New Roman" panose="02020603050405020304" pitchFamily="18" charset="0"/>
                          <a:cs typeface="Times New Roman" panose="02020603050405020304" pitchFamily="18" charset="0"/>
                        </a:rPr>
                        <a:t>Name of the paper </a:t>
                      </a:r>
                      <a:endParaRPr lang="en-IN" sz="1800" b="1" i="0" baseline="0" dirty="0">
                        <a:latin typeface="Times New Roman" panose="02020603050405020304" pitchFamily="18" charset="0"/>
                        <a:cs typeface="Times New Roman" panose="02020603050405020304" pitchFamily="18" charset="0"/>
                      </a:endParaRPr>
                    </a:p>
                  </a:txBody>
                  <a:tcPr/>
                </a:tc>
                <a:tc>
                  <a:txBody>
                    <a:bodyPr/>
                    <a:lstStyle/>
                    <a:p>
                      <a:pPr algn="ctr"/>
                      <a:endParaRPr lang="en-IN" sz="1800" baseline="0" dirty="0">
                        <a:latin typeface="Times New Roman" panose="02020603050405020304" pitchFamily="18" charset="0"/>
                        <a:cs typeface="Times New Roman" panose="02020603050405020304" pitchFamily="18" charset="0"/>
                      </a:endParaRPr>
                    </a:p>
                    <a:p>
                      <a:pPr algn="ctr"/>
                      <a:r>
                        <a:rPr lang="en-IN" sz="1800" baseline="0" dirty="0">
                          <a:latin typeface="Times New Roman" panose="02020603050405020304" pitchFamily="18" charset="0"/>
                          <a:cs typeface="Times New Roman" panose="02020603050405020304" pitchFamily="18" charset="0"/>
                        </a:rPr>
                        <a:t>Methodology</a:t>
                      </a:r>
                      <a:endParaRPr lang="en-IN" sz="1800" b="1" i="0" baseline="0" dirty="0">
                        <a:latin typeface="Times New Roman" panose="02020603050405020304" pitchFamily="18" charset="0"/>
                        <a:cs typeface="Times New Roman" panose="02020603050405020304" pitchFamily="18" charset="0"/>
                      </a:endParaRPr>
                    </a:p>
                  </a:txBody>
                  <a:tcPr/>
                </a:tc>
                <a:tc>
                  <a:txBody>
                    <a:bodyPr/>
                    <a:lstStyle/>
                    <a:p>
                      <a:pPr algn="ctr"/>
                      <a:endParaRPr lang="en-IN" sz="1800" baseline="0" dirty="0">
                        <a:latin typeface="Times New Roman" panose="02020603050405020304" pitchFamily="18" charset="0"/>
                        <a:cs typeface="Times New Roman" panose="02020603050405020304" pitchFamily="18" charset="0"/>
                      </a:endParaRPr>
                    </a:p>
                    <a:p>
                      <a:pPr algn="ctr"/>
                      <a:r>
                        <a:rPr lang="en-IN" sz="1800" baseline="0" dirty="0">
                          <a:latin typeface="Times New Roman" panose="02020603050405020304" pitchFamily="18" charset="0"/>
                          <a:cs typeface="Times New Roman" panose="02020603050405020304" pitchFamily="18" charset="0"/>
                        </a:rPr>
                        <a:t>Problems Found</a:t>
                      </a:r>
                      <a:endParaRPr lang="en-IN" sz="1800" b="1" i="0" baseline="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778582">
                <a:tc>
                  <a:txBody>
                    <a:bodyPr/>
                    <a:lstStyle/>
                    <a:p>
                      <a:pPr marL="0" marR="0" algn="ctr">
                        <a:lnSpc>
                          <a:spcPct val="115000"/>
                        </a:lnSpc>
                        <a:spcBef>
                          <a:spcPts val="0"/>
                        </a:spcBef>
                        <a:spcAft>
                          <a:spcPts val="0"/>
                        </a:spcAft>
                      </a:pPr>
                      <a:r>
                        <a:rPr lang="en-US" sz="1400" dirty="0">
                          <a:latin typeface="Times New Roman" panose="02020603050405020304" pitchFamily="18" charset="0"/>
                          <a:cs typeface="Times New Roman" panose="02020603050405020304" pitchFamily="18" charset="0"/>
                        </a:rPr>
                        <a:t>R. </a:t>
                      </a:r>
                      <a:r>
                        <a:rPr lang="en-US" sz="1400" dirty="0" err="1">
                          <a:latin typeface="Times New Roman" panose="02020603050405020304" pitchFamily="18" charset="0"/>
                          <a:cs typeface="Times New Roman" panose="02020603050405020304" pitchFamily="18" charset="0"/>
                        </a:rPr>
                        <a:t>Reshma</a:t>
                      </a:r>
                      <a:r>
                        <a:rPr lang="en-US" sz="1400" dirty="0">
                          <a:latin typeface="Times New Roman" panose="02020603050405020304" pitchFamily="18" charset="0"/>
                          <a:cs typeface="Times New Roman" panose="02020603050405020304" pitchFamily="18" charset="0"/>
                        </a:rPr>
                        <a:t> </a:t>
                      </a:r>
                      <a:r>
                        <a:rPr lang="sv-SE" sz="1400" dirty="0">
                          <a:latin typeface="Times New Roman" panose="02020603050405020304" pitchFamily="18" charset="0"/>
                          <a:cs typeface="Times New Roman" panose="02020603050405020304" pitchFamily="18" charset="0"/>
                        </a:rPr>
                        <a:t>et al.</a:t>
                      </a:r>
                      <a:endParaRPr lang="en-US" sz="1400" dirty="0">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latin typeface="Times New Roman" panose="02020603050405020304" pitchFamily="18" charset="0"/>
                          <a:ea typeface="Calibri" panose="020F0502020204030204"/>
                          <a:cs typeface="Times New Roman" panose="02020603050405020304" pitchFamily="18" charset="0"/>
                        </a:rPr>
                        <a:t>IEEE</a:t>
                      </a:r>
                    </a:p>
                  </a:txBody>
                  <a:tcPr marL="68580" marR="68580" marT="0" marB="0"/>
                </a:tc>
                <a:tc>
                  <a:txBody>
                    <a:bodyPr/>
                    <a:lstStyle/>
                    <a:p>
                      <a:pPr marL="0" marR="0" algn="ctr">
                        <a:lnSpc>
                          <a:spcPct val="115000"/>
                        </a:lnSpc>
                        <a:spcBef>
                          <a:spcPts val="0"/>
                        </a:spcBef>
                        <a:spcAft>
                          <a:spcPts val="0"/>
                        </a:spcAft>
                      </a:pPr>
                      <a:r>
                        <a:rPr lang="en-US" sz="1400" dirty="0">
                          <a:latin typeface="Times New Roman" panose="02020603050405020304" pitchFamily="18" charset="0"/>
                          <a:cs typeface="Times New Roman" panose="02020603050405020304" pitchFamily="18" charset="0"/>
                        </a:rPr>
                        <a:t>2020</a:t>
                      </a:r>
                      <a:endParaRPr lang="en-US" sz="1400" dirty="0">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lgn="just"/>
                      <a:r>
                        <a:rPr kumimoji="0" lang="en-US" sz="1400" b="1" i="0" kern="1200" dirty="0">
                          <a:solidFill>
                            <a:schemeClr val="dk1"/>
                          </a:solidFill>
                          <a:latin typeface="Times New Roman" panose="02020603050405020304" pitchFamily="18" charset="0"/>
                          <a:ea typeface="+mn-ea"/>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IoT</a:t>
                      </a:r>
                      <a:r>
                        <a:rPr lang="en-US" sz="1400" dirty="0">
                          <a:latin typeface="Times New Roman" panose="02020603050405020304" pitchFamily="18" charset="0"/>
                          <a:cs typeface="Times New Roman" panose="02020603050405020304" pitchFamily="18" charset="0"/>
                        </a:rPr>
                        <a:t> based Classification Techniques for Soil Content Analysis and Crop Yield Prediction</a:t>
                      </a:r>
                      <a:r>
                        <a:rPr kumimoji="0" lang="en-US" sz="1400" b="1" i="0" kern="1200" dirty="0">
                          <a:solidFill>
                            <a:schemeClr val="dk1"/>
                          </a:solidFill>
                          <a:latin typeface="Times New Roman" panose="02020603050405020304" pitchFamily="18" charset="0"/>
                          <a:ea typeface="+mn-ea"/>
                          <a:cs typeface="Times New Roman" panose="02020603050405020304" pitchFamily="18" charset="0"/>
                        </a:rPr>
                        <a:t>”</a:t>
                      </a:r>
                    </a:p>
                  </a:txBody>
                  <a:tcPr marL="68580" marR="68580" marT="0" marB="0"/>
                </a:tc>
                <a:tc>
                  <a:txBody>
                    <a:bodyPr/>
                    <a:lstStyle/>
                    <a:p>
                      <a:pPr marL="0" marR="0" algn="just">
                        <a:lnSpc>
                          <a:spcPct val="115000"/>
                        </a:lnSpc>
                        <a:spcBef>
                          <a:spcPts val="0"/>
                        </a:spcBef>
                        <a:spcAft>
                          <a:spcPts val="0"/>
                        </a:spcAft>
                      </a:pPr>
                      <a:r>
                        <a:rPr lang="en-US" sz="1400" dirty="0">
                          <a:latin typeface="Times New Roman" panose="02020603050405020304" pitchFamily="18" charset="0"/>
                          <a:cs typeface="Times New Roman" panose="02020603050405020304" pitchFamily="18" charset="0"/>
                        </a:rPr>
                        <a:t>The proposed </a:t>
                      </a:r>
                      <a:r>
                        <a:rPr lang="en-US" sz="1400" dirty="0" err="1">
                          <a:latin typeface="Times New Roman" panose="02020603050405020304" pitchFamily="18" charset="0"/>
                          <a:cs typeface="Times New Roman" panose="02020603050405020304" pitchFamily="18" charset="0"/>
                        </a:rPr>
                        <a:t>IoT</a:t>
                      </a:r>
                      <a:r>
                        <a:rPr lang="en-US" sz="1400" dirty="0">
                          <a:latin typeface="Times New Roman" panose="02020603050405020304" pitchFamily="18" charset="0"/>
                          <a:cs typeface="Times New Roman" panose="02020603050405020304" pitchFamily="18" charset="0"/>
                        </a:rPr>
                        <a:t> system is composed of pH sensors, Humidity and temperature sensors, Soil moisture sensors, soil nutrient sensors</a:t>
                      </a:r>
                      <a:r>
                        <a:rPr lang="en-US" sz="1400" baseline="0" dirty="0">
                          <a:latin typeface="Times New Roman" panose="02020603050405020304" pitchFamily="18" charset="0"/>
                          <a:cs typeface="Times New Roman" panose="02020603050405020304" pitchFamily="18" charset="0"/>
                        </a:rPr>
                        <a:t> and finally </a:t>
                      </a:r>
                      <a:r>
                        <a:rPr lang="en-US" sz="1400" dirty="0">
                          <a:latin typeface="Times New Roman" panose="02020603050405020304" pitchFamily="18" charset="0"/>
                          <a:cs typeface="Times New Roman" panose="02020603050405020304" pitchFamily="18" charset="0"/>
                        </a:rPr>
                        <a:t>For the recommending the crops using SVM and Decision Tree algorithm.</a:t>
                      </a:r>
                      <a:endParaRPr lang="en-US" sz="1400" dirty="0">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400" baseline="0" dirty="0">
                          <a:latin typeface="Times New Roman" panose="02020603050405020304" pitchFamily="18" charset="0"/>
                          <a:cs typeface="Times New Roman" panose="02020603050405020304" pitchFamily="18" charset="0"/>
                        </a:rPr>
                        <a:t>Require memory to store the continuous data.</a:t>
                      </a:r>
                    </a:p>
                  </a:txBody>
                  <a:tcPr marL="68580" marR="68580" marT="0" marB="0"/>
                </a:tc>
                <a:extLst>
                  <a:ext uri="{0D108BD9-81ED-4DB2-BD59-A6C34878D82A}">
                    <a16:rowId xmlns:a16="http://schemas.microsoft.com/office/drawing/2014/main" val="10001"/>
                  </a:ext>
                </a:extLst>
              </a:tr>
            </a:tbl>
          </a:graphicData>
        </a:graphic>
      </p:graphicFrame>
      <p:sp>
        <p:nvSpPr>
          <p:cNvPr id="3" name="TextBox 2"/>
          <p:cNvSpPr txBox="1"/>
          <p:nvPr/>
        </p:nvSpPr>
        <p:spPr>
          <a:xfrm>
            <a:off x="533400" y="451512"/>
            <a:ext cx="6967019" cy="707886"/>
          </a:xfrm>
          <a:prstGeom prst="rect">
            <a:avLst/>
          </a:prstGeom>
          <a:noFill/>
        </p:spPr>
        <p:txBody>
          <a:bodyPr wrap="square" rtlCol="0">
            <a:spAutoFit/>
          </a:bodyPr>
          <a:lstStyle/>
          <a:p>
            <a:r>
              <a:rPr lang="en-US" sz="4000" dirty="0">
                <a:solidFill>
                  <a:schemeClr val="tx1"/>
                </a:solidFill>
                <a:latin typeface="Times New Roman" panose="02020603050405020304" pitchFamily="18" charset="0"/>
                <a:cs typeface="Times New Roman" panose="02020603050405020304" pitchFamily="18" charset="0"/>
              </a:rPr>
              <a:t>Literature Review</a:t>
            </a:r>
          </a:p>
        </p:txBody>
      </p:sp>
      <p:sp>
        <p:nvSpPr>
          <p:cNvPr id="4" name="Slide Number Placeholder 3"/>
          <p:cNvSpPr>
            <a:spLocks noGrp="1"/>
          </p:cNvSpPr>
          <p:nvPr>
            <p:ph type="sldNum" sz="quarter" idx="12"/>
          </p:nvPr>
        </p:nvSpPr>
        <p:spPr/>
        <p:txBody>
          <a:bodyPr/>
          <a:lstStyle/>
          <a:p>
            <a:fld id="{56E39993-3455-456D-B76B-54420194FCFA}" type="slidenum">
              <a:rPr lang="en-IN" smtClean="0"/>
              <a:pPr/>
              <a:t>8</a:t>
            </a:fld>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086313517"/>
              </p:ext>
            </p:extLst>
          </p:nvPr>
        </p:nvGraphicFramePr>
        <p:xfrm>
          <a:off x="381000" y="1143000"/>
          <a:ext cx="8458199" cy="3456384"/>
        </p:xfrm>
        <a:graphic>
          <a:graphicData uri="http://schemas.openxmlformats.org/drawingml/2006/table">
            <a:tbl>
              <a:tblPr firstRow="1" bandRow="1">
                <a:tableStyleId>{00A15C55-8517-42AA-B614-E9B94910E393}</a:tableStyleId>
              </a:tblPr>
              <a:tblGrid>
                <a:gridCol w="1002586">
                  <a:extLst>
                    <a:ext uri="{9D8B030D-6E8A-4147-A177-3AD203B41FA5}">
                      <a16:colId xmlns:a16="http://schemas.microsoft.com/office/drawing/2014/main" val="20000"/>
                    </a:ext>
                  </a:extLst>
                </a:gridCol>
                <a:gridCol w="1041902">
                  <a:extLst>
                    <a:ext uri="{9D8B030D-6E8A-4147-A177-3AD203B41FA5}">
                      <a16:colId xmlns:a16="http://schemas.microsoft.com/office/drawing/2014/main" val="20001"/>
                    </a:ext>
                  </a:extLst>
                </a:gridCol>
                <a:gridCol w="1041902">
                  <a:extLst>
                    <a:ext uri="{9D8B030D-6E8A-4147-A177-3AD203B41FA5}">
                      <a16:colId xmlns:a16="http://schemas.microsoft.com/office/drawing/2014/main" val="20002"/>
                    </a:ext>
                  </a:extLst>
                </a:gridCol>
                <a:gridCol w="1858114">
                  <a:extLst>
                    <a:ext uri="{9D8B030D-6E8A-4147-A177-3AD203B41FA5}">
                      <a16:colId xmlns:a16="http://schemas.microsoft.com/office/drawing/2014/main" val="20003"/>
                    </a:ext>
                  </a:extLst>
                </a:gridCol>
                <a:gridCol w="1664381">
                  <a:extLst>
                    <a:ext uri="{9D8B030D-6E8A-4147-A177-3AD203B41FA5}">
                      <a16:colId xmlns:a16="http://schemas.microsoft.com/office/drawing/2014/main" val="20004"/>
                    </a:ext>
                  </a:extLst>
                </a:gridCol>
                <a:gridCol w="1849314">
                  <a:extLst>
                    <a:ext uri="{9D8B030D-6E8A-4147-A177-3AD203B41FA5}">
                      <a16:colId xmlns:a16="http://schemas.microsoft.com/office/drawing/2014/main" val="20005"/>
                    </a:ext>
                  </a:extLst>
                </a:gridCol>
              </a:tblGrid>
              <a:tr h="571505">
                <a:tc>
                  <a:txBody>
                    <a:bodyPr/>
                    <a:lstStyle/>
                    <a:p>
                      <a:pPr algn="ctr"/>
                      <a:endParaRPr lang="en-IN" sz="1800" baseline="0" dirty="0">
                        <a:latin typeface="Times New Roman" panose="02020603050405020304" pitchFamily="18" charset="0"/>
                        <a:cs typeface="Times New Roman" panose="02020603050405020304" pitchFamily="18" charset="0"/>
                      </a:endParaRPr>
                    </a:p>
                    <a:p>
                      <a:pPr algn="ctr"/>
                      <a:r>
                        <a:rPr lang="en-IN" sz="1800" baseline="0" dirty="0">
                          <a:latin typeface="Times New Roman" panose="02020603050405020304" pitchFamily="18" charset="0"/>
                          <a:cs typeface="Times New Roman" panose="02020603050405020304" pitchFamily="18" charset="0"/>
                        </a:rPr>
                        <a:t>Author</a:t>
                      </a:r>
                      <a:endParaRPr lang="en-IN" sz="1800" b="1" i="0" baseline="0" dirty="0">
                        <a:latin typeface="Times New Roman" panose="02020603050405020304" pitchFamily="18" charset="0"/>
                        <a:cs typeface="Times New Roman" panose="02020603050405020304" pitchFamily="18" charset="0"/>
                      </a:endParaRPr>
                    </a:p>
                  </a:txBody>
                  <a:tcPr/>
                </a:tc>
                <a:tc>
                  <a:txBody>
                    <a:bodyPr/>
                    <a:lstStyle/>
                    <a:p>
                      <a:pPr algn="ctr"/>
                      <a:endParaRPr lang="en-IN" sz="1800" b="1" i="0" baseline="0" dirty="0">
                        <a:latin typeface="Times New Roman" panose="02020603050405020304" pitchFamily="18" charset="0"/>
                        <a:cs typeface="Times New Roman" panose="02020603050405020304" pitchFamily="18" charset="0"/>
                      </a:endParaRPr>
                    </a:p>
                    <a:p>
                      <a:pPr algn="ctr"/>
                      <a:r>
                        <a:rPr lang="en-IN" sz="1800" b="1" i="0" baseline="0" dirty="0">
                          <a:latin typeface="Times New Roman" panose="02020603050405020304" pitchFamily="18" charset="0"/>
                          <a:cs typeface="Times New Roman" panose="02020603050405020304" pitchFamily="18" charset="0"/>
                        </a:rPr>
                        <a:t>Publisher</a:t>
                      </a:r>
                    </a:p>
                  </a:txBody>
                  <a:tcPr/>
                </a:tc>
                <a:tc>
                  <a:txBody>
                    <a:bodyPr/>
                    <a:lstStyle/>
                    <a:p>
                      <a:pPr algn="ctr"/>
                      <a:endParaRPr lang="en-IN" sz="1800" baseline="0" dirty="0">
                        <a:latin typeface="Times New Roman" panose="02020603050405020304" pitchFamily="18" charset="0"/>
                        <a:cs typeface="Times New Roman" panose="02020603050405020304" pitchFamily="18" charset="0"/>
                      </a:endParaRPr>
                    </a:p>
                    <a:p>
                      <a:pPr algn="ctr"/>
                      <a:r>
                        <a:rPr lang="en-IN" sz="1800" baseline="0" dirty="0">
                          <a:latin typeface="Times New Roman" panose="02020603050405020304" pitchFamily="18" charset="0"/>
                          <a:cs typeface="Times New Roman" panose="02020603050405020304" pitchFamily="18" charset="0"/>
                        </a:rPr>
                        <a:t>Year</a:t>
                      </a:r>
                    </a:p>
                    <a:p>
                      <a:pPr algn="ctr"/>
                      <a:endParaRPr lang="en-IN" sz="1800" b="1" i="0" baseline="0" dirty="0">
                        <a:latin typeface="Times New Roman" panose="02020603050405020304" pitchFamily="18" charset="0"/>
                        <a:cs typeface="Times New Roman" panose="02020603050405020304" pitchFamily="18" charset="0"/>
                      </a:endParaRPr>
                    </a:p>
                  </a:txBody>
                  <a:tcPr/>
                </a:tc>
                <a:tc>
                  <a:txBody>
                    <a:bodyPr/>
                    <a:lstStyle/>
                    <a:p>
                      <a:pPr algn="ctr"/>
                      <a:endParaRPr lang="en-IN" sz="1800" u="none" strike="noStrike" kern="1200" baseline="0" dirty="0">
                        <a:latin typeface="Times New Roman" panose="02020603050405020304" pitchFamily="18" charset="0"/>
                        <a:cs typeface="Times New Roman" panose="02020603050405020304" pitchFamily="18" charset="0"/>
                      </a:endParaRPr>
                    </a:p>
                    <a:p>
                      <a:pPr algn="ctr"/>
                      <a:r>
                        <a:rPr lang="en-IN" sz="1800" u="none" strike="noStrike" kern="1200" baseline="0" dirty="0">
                          <a:latin typeface="Times New Roman" panose="02020603050405020304" pitchFamily="18" charset="0"/>
                          <a:cs typeface="Times New Roman" panose="02020603050405020304" pitchFamily="18" charset="0"/>
                        </a:rPr>
                        <a:t>Name of the paper </a:t>
                      </a:r>
                      <a:endParaRPr lang="en-IN" sz="1800" b="1" i="0" baseline="0" dirty="0">
                        <a:latin typeface="Times New Roman" panose="02020603050405020304" pitchFamily="18" charset="0"/>
                        <a:cs typeface="Times New Roman" panose="02020603050405020304" pitchFamily="18" charset="0"/>
                      </a:endParaRPr>
                    </a:p>
                  </a:txBody>
                  <a:tcPr/>
                </a:tc>
                <a:tc>
                  <a:txBody>
                    <a:bodyPr/>
                    <a:lstStyle/>
                    <a:p>
                      <a:pPr algn="ctr"/>
                      <a:endParaRPr lang="en-IN" sz="1800" baseline="0" dirty="0">
                        <a:latin typeface="Times New Roman" panose="02020603050405020304" pitchFamily="18" charset="0"/>
                        <a:cs typeface="Times New Roman" panose="02020603050405020304" pitchFamily="18" charset="0"/>
                      </a:endParaRPr>
                    </a:p>
                    <a:p>
                      <a:pPr algn="ctr"/>
                      <a:r>
                        <a:rPr lang="en-IN" sz="1800" baseline="0" dirty="0">
                          <a:latin typeface="Times New Roman" panose="02020603050405020304" pitchFamily="18" charset="0"/>
                          <a:cs typeface="Times New Roman" panose="02020603050405020304" pitchFamily="18" charset="0"/>
                        </a:rPr>
                        <a:t>Methodology</a:t>
                      </a:r>
                      <a:endParaRPr lang="en-IN" sz="1800" b="1" i="0" baseline="0" dirty="0">
                        <a:latin typeface="Times New Roman" panose="02020603050405020304" pitchFamily="18" charset="0"/>
                        <a:cs typeface="Times New Roman" panose="02020603050405020304" pitchFamily="18" charset="0"/>
                      </a:endParaRPr>
                    </a:p>
                  </a:txBody>
                  <a:tcPr/>
                </a:tc>
                <a:tc>
                  <a:txBody>
                    <a:bodyPr/>
                    <a:lstStyle/>
                    <a:p>
                      <a:pPr algn="ctr"/>
                      <a:endParaRPr lang="en-IN" sz="1800" baseline="0" dirty="0">
                        <a:latin typeface="Times New Roman" panose="02020603050405020304" pitchFamily="18" charset="0"/>
                        <a:cs typeface="Times New Roman" panose="02020603050405020304" pitchFamily="18" charset="0"/>
                      </a:endParaRPr>
                    </a:p>
                    <a:p>
                      <a:pPr algn="ctr"/>
                      <a:r>
                        <a:rPr lang="en-IN" sz="1800" b="1" i="0" baseline="0" dirty="0">
                          <a:latin typeface="Times New Roman" panose="02020603050405020304" pitchFamily="18" charset="0"/>
                          <a:cs typeface="Times New Roman" panose="02020603050405020304" pitchFamily="18" charset="0"/>
                        </a:rPr>
                        <a:t>Problems Found</a:t>
                      </a:r>
                    </a:p>
                  </a:txBody>
                  <a:tcPr/>
                </a:tc>
                <a:extLst>
                  <a:ext uri="{0D108BD9-81ED-4DB2-BD59-A6C34878D82A}">
                    <a16:rowId xmlns:a16="http://schemas.microsoft.com/office/drawing/2014/main" val="10000"/>
                  </a:ext>
                </a:extLst>
              </a:tr>
              <a:tr h="2541984">
                <a:tc>
                  <a:txBody>
                    <a:bodyPr/>
                    <a:lstStyle/>
                    <a:p>
                      <a:pPr marL="0" marR="0" algn="ctr">
                        <a:lnSpc>
                          <a:spcPct val="115000"/>
                        </a:lnSpc>
                        <a:spcBef>
                          <a:spcPts val="0"/>
                        </a:spcBef>
                        <a:spcAft>
                          <a:spcPts val="0"/>
                        </a:spcAft>
                      </a:pPr>
                      <a:r>
                        <a:rPr lang="en-US" sz="1400" dirty="0">
                          <a:latin typeface="Times New Roman" panose="02020603050405020304" pitchFamily="18" charset="0"/>
                          <a:cs typeface="Times New Roman" panose="02020603050405020304" pitchFamily="18" charset="0"/>
                        </a:rPr>
                        <a:t>Sonal Jain et al.</a:t>
                      </a:r>
                      <a:endParaRPr lang="en-US" sz="1400" dirty="0">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400" dirty="0">
                          <a:latin typeface="Times New Roman" panose="02020603050405020304" pitchFamily="18" charset="0"/>
                          <a:ea typeface="Calibri" panose="020F0502020204030204"/>
                          <a:cs typeface="Times New Roman" panose="02020603050405020304" pitchFamily="18" charset="0"/>
                        </a:rPr>
                        <a:t>IEEE</a:t>
                      </a:r>
                    </a:p>
                  </a:txBody>
                  <a:tcPr marL="68580" marR="68580" marT="0" marB="0"/>
                </a:tc>
                <a:tc>
                  <a:txBody>
                    <a:bodyPr/>
                    <a:lstStyle/>
                    <a:p>
                      <a:pPr marL="0" marR="0" algn="ctr">
                        <a:lnSpc>
                          <a:spcPct val="115000"/>
                        </a:lnSpc>
                        <a:spcBef>
                          <a:spcPts val="0"/>
                        </a:spcBef>
                        <a:spcAft>
                          <a:spcPts val="0"/>
                        </a:spcAft>
                      </a:pPr>
                      <a:r>
                        <a:rPr lang="en-US" sz="1400" dirty="0">
                          <a:latin typeface="Times New Roman" panose="02020603050405020304" pitchFamily="18" charset="0"/>
                          <a:cs typeface="Times New Roman" panose="02020603050405020304" pitchFamily="18" charset="0"/>
                        </a:rPr>
                        <a:t>2020</a:t>
                      </a:r>
                      <a:endParaRPr lang="en-US" sz="1400" dirty="0">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lgn="just"/>
                      <a:r>
                        <a:rPr kumimoji="0" lang="en-US" sz="1400" b="1" i="0" kern="1200" dirty="0">
                          <a:solidFill>
                            <a:schemeClr val="dk1"/>
                          </a:solidFill>
                          <a:latin typeface="Times New Roman" panose="02020603050405020304" pitchFamily="18" charset="0"/>
                          <a:ea typeface="+mn-ea"/>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Machine Learning convergence for weather based crop selection</a:t>
                      </a:r>
                      <a:r>
                        <a:rPr kumimoji="0" lang="en-US" sz="1400" b="1" i="0" kern="1200" dirty="0">
                          <a:solidFill>
                            <a:schemeClr val="dk1"/>
                          </a:solidFill>
                          <a:latin typeface="Times New Roman" panose="02020603050405020304" pitchFamily="18" charset="0"/>
                          <a:ea typeface="+mn-ea"/>
                          <a:cs typeface="Times New Roman" panose="02020603050405020304" pitchFamily="18" charset="0"/>
                        </a:rPr>
                        <a:t>”</a:t>
                      </a:r>
                    </a:p>
                  </a:txBody>
                  <a:tcPr marL="68580" marR="68580" marT="0" marB="0"/>
                </a:tc>
                <a:tc>
                  <a:txBody>
                    <a:bodyPr/>
                    <a:lstStyle/>
                    <a:p>
                      <a:pPr marL="0" marR="0" algn="just">
                        <a:lnSpc>
                          <a:spcPct val="115000"/>
                        </a:lnSpc>
                        <a:spcBef>
                          <a:spcPts val="0"/>
                        </a:spcBef>
                        <a:spcAft>
                          <a:spcPts val="0"/>
                        </a:spcAft>
                      </a:pPr>
                      <a:r>
                        <a:rPr lang="en-US" sz="1400" dirty="0">
                          <a:latin typeface="Times New Roman" panose="02020603050405020304" pitchFamily="18" charset="0"/>
                          <a:cs typeface="Times New Roman" panose="02020603050405020304" pitchFamily="18" charset="0"/>
                        </a:rPr>
                        <a:t>Machine learning algorithms such as Recurrent neural network is used for weather prediction, and Random forest classification algorithm is used to select suitable crops.</a:t>
                      </a:r>
                      <a:endParaRPr lang="en-US" sz="1400" b="0" dirty="0">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400" dirty="0">
                          <a:latin typeface="Times New Roman" panose="02020603050405020304" pitchFamily="18" charset="0"/>
                          <a:cs typeface="Times New Roman" panose="02020603050405020304" pitchFamily="18" charset="0"/>
                        </a:rPr>
                        <a:t>Need large</a:t>
                      </a:r>
                      <a:r>
                        <a:rPr lang="en-US" sz="1400" baseline="0" dirty="0">
                          <a:latin typeface="Times New Roman" panose="02020603050405020304" pitchFamily="18" charset="0"/>
                          <a:cs typeface="Times New Roman" panose="02020603050405020304" pitchFamily="18" charset="0"/>
                        </a:rPr>
                        <a:t> dataset for random forest otherwise occurring over fitting problem.</a:t>
                      </a:r>
                    </a:p>
                  </a:txBody>
                  <a:tcPr marL="68580" marR="68580" marT="0" marB="0"/>
                </a:tc>
                <a:extLst>
                  <a:ext uri="{0D108BD9-81ED-4DB2-BD59-A6C34878D82A}">
                    <a16:rowId xmlns:a16="http://schemas.microsoft.com/office/drawing/2014/main" val="10001"/>
                  </a:ext>
                </a:extLst>
              </a:tr>
            </a:tbl>
          </a:graphicData>
        </a:graphic>
      </p:graphicFrame>
      <p:sp>
        <p:nvSpPr>
          <p:cNvPr id="3" name="TextBox 2"/>
          <p:cNvSpPr txBox="1"/>
          <p:nvPr/>
        </p:nvSpPr>
        <p:spPr>
          <a:xfrm>
            <a:off x="304800" y="221134"/>
            <a:ext cx="6967019" cy="707886"/>
          </a:xfrm>
          <a:prstGeom prst="rect">
            <a:avLst/>
          </a:prstGeom>
          <a:noFill/>
        </p:spPr>
        <p:txBody>
          <a:bodyPr wrap="square" rtlCol="0">
            <a:spAutoFit/>
          </a:bodyPr>
          <a:lstStyle/>
          <a:p>
            <a:r>
              <a:rPr lang="en-US" sz="4000" dirty="0">
                <a:solidFill>
                  <a:schemeClr val="tx1"/>
                </a:solidFill>
                <a:latin typeface="Times New Roman" panose="02020603050405020304" pitchFamily="18" charset="0"/>
                <a:cs typeface="Times New Roman" panose="02020603050405020304" pitchFamily="18" charset="0"/>
              </a:rPr>
              <a:t>Literature Review</a:t>
            </a:r>
          </a:p>
        </p:txBody>
      </p:sp>
      <p:sp>
        <p:nvSpPr>
          <p:cNvPr id="4" name="Slide Number Placeholder 3"/>
          <p:cNvSpPr>
            <a:spLocks noGrp="1"/>
          </p:cNvSpPr>
          <p:nvPr>
            <p:ph type="sldNum" sz="quarter" idx="12"/>
          </p:nvPr>
        </p:nvSpPr>
        <p:spPr/>
        <p:txBody>
          <a:bodyPr/>
          <a:lstStyle/>
          <a:p>
            <a:fld id="{56E39993-3455-456D-B76B-54420194FCFA}" type="slidenum">
              <a:rPr lang="en-IN" smtClean="0"/>
              <a:pPr/>
              <a:t>9</a:t>
            </a:fld>
            <a:endParaRPr lang="en-IN"/>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154</TotalTime>
  <Words>1571</Words>
  <Application>Microsoft Office PowerPoint</Application>
  <PresentationFormat>On-screen Show (4:3)</PresentationFormat>
  <Paragraphs>277</Paragraphs>
  <Slides>34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Times New Roman</vt:lpstr>
      <vt:lpstr>Trebuchet MS</vt:lpstr>
      <vt:lpstr>Wingdings</vt:lpstr>
      <vt:lpstr>Wingdings 3</vt:lpstr>
      <vt:lpstr>Facet</vt:lpstr>
      <vt:lpstr>PowerPoint Presentation</vt:lpstr>
      <vt:lpstr>CONTENTS </vt:lpstr>
      <vt:lpstr>Introduction </vt:lpstr>
      <vt:lpstr>Problem Statement</vt:lpstr>
      <vt:lpstr>Project Scope</vt:lpstr>
      <vt:lpstr>PowerPoint Presentation</vt:lpstr>
      <vt:lpstr>PowerPoint Presentation</vt:lpstr>
      <vt:lpstr>PowerPoint Presentation</vt:lpstr>
      <vt:lpstr>PowerPoint Presentation</vt:lpstr>
      <vt:lpstr>PowerPoint Presentation</vt:lpstr>
      <vt:lpstr>Architecture Diagram</vt:lpstr>
      <vt:lpstr>Proposed System</vt:lpstr>
      <vt:lpstr>Implementation</vt:lpstr>
      <vt:lpstr>Cont…</vt:lpstr>
      <vt:lpstr>Cont…</vt:lpstr>
      <vt:lpstr>Algorithm</vt:lpstr>
      <vt:lpstr>Cont…</vt:lpstr>
      <vt:lpstr>Cont…</vt:lpstr>
      <vt:lpstr>Cont… </vt:lpstr>
      <vt:lpstr>Cont…  4. Fully Connected Layer  Neurons in a fully connected layer have full connections to all the activations in the previous layer. Combining more neurons to predict more  accurately.</vt:lpstr>
      <vt:lpstr>Cont..</vt:lpstr>
      <vt:lpstr>Cont…</vt:lpstr>
      <vt:lpstr>3. KNN</vt:lpstr>
      <vt:lpstr>Results</vt:lpstr>
      <vt:lpstr>Results</vt:lpstr>
      <vt:lpstr>Results</vt:lpstr>
      <vt:lpstr>Results </vt:lpstr>
      <vt:lpstr>Results </vt:lpstr>
      <vt:lpstr>Results </vt:lpstr>
      <vt:lpstr>Results </vt:lpstr>
      <vt:lpstr>Conclusion</vt:lpstr>
      <vt:lpstr>REFRENCES</vt:lpstr>
      <vt:lpstr>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Interaction between users and IoT clusters:  Moving towards an Internet of People, Things and Services (IoPTS)</dc:title>
  <dc:creator>Owner</dc:creator>
  <cp:lastModifiedBy>Amey Kulkarni</cp:lastModifiedBy>
  <cp:revision>242</cp:revision>
  <dcterms:created xsi:type="dcterms:W3CDTF">2015-04-06T12:43:00Z</dcterms:created>
  <dcterms:modified xsi:type="dcterms:W3CDTF">2024-03-28T18:59:37Z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C2B058AADF3344CF8C837C59CC507D9D</vt:lpwstr>
  </property>
  <property fmtid="{D5CDD505-2E9C-101B-9397-08002B2CF9AE}" pid="3" name="KSOProductBuildVer">
    <vt:lpwstr>1033-11.2.0.11210</vt:lpwstr>
  </property>
</Properties>
</file>